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2" r:id="rId2"/>
    <p:sldId id="328" r:id="rId3"/>
    <p:sldId id="329" r:id="rId4"/>
    <p:sldId id="330" r:id="rId5"/>
    <p:sldId id="336" r:id="rId6"/>
    <p:sldId id="325" r:id="rId7"/>
    <p:sldId id="339" r:id="rId8"/>
    <p:sldId id="337" r:id="rId9"/>
    <p:sldId id="331" r:id="rId10"/>
    <p:sldId id="332" r:id="rId11"/>
    <p:sldId id="338" r:id="rId12"/>
    <p:sldId id="303" r:id="rId13"/>
    <p:sldId id="334" r:id="rId14"/>
    <p:sldId id="341" r:id="rId15"/>
    <p:sldId id="333" r:id="rId16"/>
    <p:sldId id="340" r:id="rId17"/>
    <p:sldId id="342" r:id="rId18"/>
    <p:sldId id="345" r:id="rId19"/>
    <p:sldId id="344" r:id="rId20"/>
    <p:sldId id="343" r:id="rId21"/>
    <p:sldId id="31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7" autoAdjust="0"/>
    <p:restoredTop sz="80779" autoAdjust="0"/>
  </p:normalViewPr>
  <p:slideViewPr>
    <p:cSldViewPr>
      <p:cViewPr varScale="1">
        <p:scale>
          <a:sx n="106" d="100"/>
          <a:sy n="106" d="100"/>
        </p:scale>
        <p:origin x="1806" y="102"/>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DCB37-8700-4239-8FED-81EBF3320122}"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8F2F4CF2-4BB9-4D27-87C1-1B90335F8F10}">
      <dgm:prSet phldrT="[Text]"/>
      <dgm:spPr/>
      <dgm:t>
        <a:bodyPr/>
        <a:lstStyle/>
        <a:p>
          <a:r>
            <a:rPr lang="en-US" dirty="0" smtClean="0"/>
            <a:t>Domain 1</a:t>
          </a:r>
          <a:endParaRPr lang="en-US" dirty="0"/>
        </a:p>
      </dgm:t>
    </dgm:pt>
    <dgm:pt modelId="{858951D5-76D0-4654-AD72-D079ED863C2C}" type="parTrans" cxnId="{3B43BDB3-0248-4FBA-A506-1734963641D7}">
      <dgm:prSet/>
      <dgm:spPr/>
      <dgm:t>
        <a:bodyPr/>
        <a:lstStyle/>
        <a:p>
          <a:endParaRPr lang="en-US"/>
        </a:p>
      </dgm:t>
    </dgm:pt>
    <dgm:pt modelId="{74FCEF49-9D65-4103-888B-0302A432C52D}" type="sibTrans" cxnId="{3B43BDB3-0248-4FBA-A506-1734963641D7}">
      <dgm:prSet/>
      <dgm:spPr/>
      <dgm:t>
        <a:bodyPr/>
        <a:lstStyle/>
        <a:p>
          <a:endParaRPr lang="en-US"/>
        </a:p>
      </dgm:t>
    </dgm:pt>
    <dgm:pt modelId="{5C55B87C-8562-436B-A5FD-E4C19952F79B}">
      <dgm:prSet phldrT="[Text]"/>
      <dgm:spPr/>
      <dgm:t>
        <a:bodyPr/>
        <a:lstStyle/>
        <a:p>
          <a:r>
            <a:rPr lang="en-US" dirty="0" smtClean="0"/>
            <a:t>Domain 2</a:t>
          </a:r>
          <a:endParaRPr lang="en-US" dirty="0"/>
        </a:p>
      </dgm:t>
    </dgm:pt>
    <dgm:pt modelId="{FA6030B8-D385-410A-9C85-4817FB55519D}" type="parTrans" cxnId="{58378277-8AB8-4A33-AD52-C39D2FAAB951}">
      <dgm:prSet/>
      <dgm:spPr/>
      <dgm:t>
        <a:bodyPr/>
        <a:lstStyle/>
        <a:p>
          <a:endParaRPr lang="en-US"/>
        </a:p>
      </dgm:t>
    </dgm:pt>
    <dgm:pt modelId="{0CB89B58-45C5-4D10-890E-88F278E1FE8F}" type="sibTrans" cxnId="{58378277-8AB8-4A33-AD52-C39D2FAAB951}">
      <dgm:prSet/>
      <dgm:spPr/>
      <dgm:t>
        <a:bodyPr/>
        <a:lstStyle/>
        <a:p>
          <a:endParaRPr lang="en-US"/>
        </a:p>
      </dgm:t>
    </dgm:pt>
    <dgm:pt modelId="{52B41CBD-4267-434E-9282-6B3AF8931AB4}">
      <dgm:prSet phldrT="[Text]"/>
      <dgm:spPr/>
      <dgm:t>
        <a:bodyPr/>
        <a:lstStyle/>
        <a:p>
          <a:r>
            <a:rPr lang="en-US" dirty="0" smtClean="0"/>
            <a:t>Domain 3</a:t>
          </a:r>
          <a:endParaRPr lang="en-US" dirty="0"/>
        </a:p>
      </dgm:t>
    </dgm:pt>
    <dgm:pt modelId="{FF5CFA68-0F3B-4B70-B4A1-D128E25B3241}" type="parTrans" cxnId="{4AEE601D-10D6-4D51-8888-0C921C091B41}">
      <dgm:prSet/>
      <dgm:spPr/>
      <dgm:t>
        <a:bodyPr/>
        <a:lstStyle/>
        <a:p>
          <a:endParaRPr lang="en-US"/>
        </a:p>
      </dgm:t>
    </dgm:pt>
    <dgm:pt modelId="{07DCFDEF-E99B-4E4A-9CFC-034B96F6AC96}" type="sibTrans" cxnId="{4AEE601D-10D6-4D51-8888-0C921C091B41}">
      <dgm:prSet/>
      <dgm:spPr/>
      <dgm:t>
        <a:bodyPr/>
        <a:lstStyle/>
        <a:p>
          <a:endParaRPr lang="en-US"/>
        </a:p>
      </dgm:t>
    </dgm:pt>
    <dgm:pt modelId="{DEFD8A4C-555B-45A7-9D04-C7430396C3D9}">
      <dgm:prSet phldrT="[Text]"/>
      <dgm:spPr/>
      <dgm:t>
        <a:bodyPr/>
        <a:lstStyle/>
        <a:p>
          <a:r>
            <a:rPr lang="en-US" dirty="0" smtClean="0"/>
            <a:t>Domain 4</a:t>
          </a:r>
          <a:endParaRPr lang="en-US" dirty="0"/>
        </a:p>
      </dgm:t>
    </dgm:pt>
    <dgm:pt modelId="{EB6E1DF1-0DD5-46AC-AFB6-168E3729EC98}" type="parTrans" cxnId="{EC30369E-AA68-44E6-8112-3A56022CBDB6}">
      <dgm:prSet/>
      <dgm:spPr/>
      <dgm:t>
        <a:bodyPr/>
        <a:lstStyle/>
        <a:p>
          <a:endParaRPr lang="en-US"/>
        </a:p>
      </dgm:t>
    </dgm:pt>
    <dgm:pt modelId="{97E5D5F5-E841-4F2D-96B3-114F7E3A53C2}" type="sibTrans" cxnId="{EC30369E-AA68-44E6-8112-3A56022CBDB6}">
      <dgm:prSet/>
      <dgm:spPr/>
      <dgm:t>
        <a:bodyPr/>
        <a:lstStyle/>
        <a:p>
          <a:endParaRPr lang="en-US"/>
        </a:p>
      </dgm:t>
    </dgm:pt>
    <dgm:pt modelId="{454D688B-11A8-4FB5-8E42-8F0BBB090C61}">
      <dgm:prSet phldrT="[Text]"/>
      <dgm:spPr/>
      <dgm:t>
        <a:bodyPr/>
        <a:lstStyle/>
        <a:p>
          <a:r>
            <a:rPr lang="en-US" dirty="0" smtClean="0"/>
            <a:t>Roles and Responsibilities</a:t>
          </a:r>
          <a:endParaRPr lang="en-US" dirty="0"/>
        </a:p>
      </dgm:t>
    </dgm:pt>
    <dgm:pt modelId="{0323A092-3545-4DE3-8686-2014B8752955}" type="parTrans" cxnId="{982E0B5C-8213-4B48-96F6-C8A147224CEE}">
      <dgm:prSet/>
      <dgm:spPr/>
      <dgm:t>
        <a:bodyPr/>
        <a:lstStyle/>
        <a:p>
          <a:endParaRPr lang="en-US"/>
        </a:p>
      </dgm:t>
    </dgm:pt>
    <dgm:pt modelId="{0239BE0F-0A8D-4B9F-9896-C58D40A5AB1A}" type="sibTrans" cxnId="{982E0B5C-8213-4B48-96F6-C8A147224CEE}">
      <dgm:prSet/>
      <dgm:spPr/>
      <dgm:t>
        <a:bodyPr/>
        <a:lstStyle/>
        <a:p>
          <a:endParaRPr lang="en-US"/>
        </a:p>
      </dgm:t>
    </dgm:pt>
    <dgm:pt modelId="{E5836EC3-26F8-46AB-9E47-8D5B37CB53E7}">
      <dgm:prSet phldrT="[Text]"/>
      <dgm:spPr/>
      <dgm:t>
        <a:bodyPr/>
        <a:lstStyle/>
        <a:p>
          <a:r>
            <a:rPr lang="en-US" smtClean="0"/>
            <a:t>Values and Ethics</a:t>
          </a:r>
          <a:endParaRPr lang="en-US" dirty="0"/>
        </a:p>
      </dgm:t>
    </dgm:pt>
    <dgm:pt modelId="{F87D9CB0-A4F6-4F62-AC37-F0FD4E10EB77}" type="parTrans" cxnId="{14BABDB2-F2FD-423B-A885-328E416BDBA8}">
      <dgm:prSet/>
      <dgm:spPr/>
      <dgm:t>
        <a:bodyPr/>
        <a:lstStyle/>
        <a:p>
          <a:endParaRPr lang="en-US"/>
        </a:p>
      </dgm:t>
    </dgm:pt>
    <dgm:pt modelId="{203E4EE3-7725-4D28-B51B-10072148CCB6}" type="sibTrans" cxnId="{14BABDB2-F2FD-423B-A885-328E416BDBA8}">
      <dgm:prSet/>
      <dgm:spPr/>
      <dgm:t>
        <a:bodyPr/>
        <a:lstStyle/>
        <a:p>
          <a:endParaRPr lang="en-US"/>
        </a:p>
      </dgm:t>
    </dgm:pt>
    <dgm:pt modelId="{B9837E55-6452-46AC-9FC7-0E0CC2C4F090}">
      <dgm:prSet phldrT="[Text]"/>
      <dgm:spPr/>
      <dgm:t>
        <a:bodyPr/>
        <a:lstStyle/>
        <a:p>
          <a:r>
            <a:rPr lang="en-US" smtClean="0"/>
            <a:t>Communication</a:t>
          </a:r>
          <a:endParaRPr lang="en-US" dirty="0"/>
        </a:p>
      </dgm:t>
    </dgm:pt>
    <dgm:pt modelId="{58A993DA-560A-4A21-A540-BF6FAC8A6BCF}" type="parTrans" cxnId="{6AD154FD-8E21-40ED-9A59-79633E946399}">
      <dgm:prSet/>
      <dgm:spPr/>
      <dgm:t>
        <a:bodyPr/>
        <a:lstStyle/>
        <a:p>
          <a:endParaRPr lang="en-US"/>
        </a:p>
      </dgm:t>
    </dgm:pt>
    <dgm:pt modelId="{43FABD88-E83E-40AA-AB97-6F647A481636}" type="sibTrans" cxnId="{6AD154FD-8E21-40ED-9A59-79633E946399}">
      <dgm:prSet/>
      <dgm:spPr/>
      <dgm:t>
        <a:bodyPr/>
        <a:lstStyle/>
        <a:p>
          <a:endParaRPr lang="en-US"/>
        </a:p>
      </dgm:t>
    </dgm:pt>
    <dgm:pt modelId="{A01DF9B2-5B3B-481A-B804-AAFD1ECAED9C}">
      <dgm:prSet phldrT="[Text]"/>
      <dgm:spPr/>
      <dgm:t>
        <a:bodyPr/>
        <a:lstStyle/>
        <a:p>
          <a:r>
            <a:rPr lang="en-US" smtClean="0"/>
            <a:t>Teams </a:t>
          </a:r>
          <a:r>
            <a:rPr lang="en-US" dirty="0" smtClean="0"/>
            <a:t>and Teamwork</a:t>
          </a:r>
          <a:endParaRPr lang="en-US" dirty="0"/>
        </a:p>
      </dgm:t>
    </dgm:pt>
    <dgm:pt modelId="{41978079-5B1E-482A-904E-A1EA1B627B46}" type="parTrans" cxnId="{E87B5AAD-F43A-49A7-A85E-223E43084D71}">
      <dgm:prSet/>
      <dgm:spPr/>
      <dgm:t>
        <a:bodyPr/>
        <a:lstStyle/>
        <a:p>
          <a:endParaRPr lang="en-US"/>
        </a:p>
      </dgm:t>
    </dgm:pt>
    <dgm:pt modelId="{16F333FC-190F-4D8B-966C-31BB4423C87E}" type="sibTrans" cxnId="{E87B5AAD-F43A-49A7-A85E-223E43084D71}">
      <dgm:prSet/>
      <dgm:spPr/>
      <dgm:t>
        <a:bodyPr/>
        <a:lstStyle/>
        <a:p>
          <a:endParaRPr lang="en-US"/>
        </a:p>
      </dgm:t>
    </dgm:pt>
    <dgm:pt modelId="{5DE7182C-9A33-4222-88FD-891D087532F6}" type="pres">
      <dgm:prSet presAssocID="{7D2DCB37-8700-4239-8FED-81EBF3320122}" presName="linearFlow" presStyleCnt="0">
        <dgm:presLayoutVars>
          <dgm:dir/>
          <dgm:animLvl val="lvl"/>
          <dgm:resizeHandles val="exact"/>
        </dgm:presLayoutVars>
      </dgm:prSet>
      <dgm:spPr/>
      <dgm:t>
        <a:bodyPr/>
        <a:lstStyle/>
        <a:p>
          <a:endParaRPr lang="en-US"/>
        </a:p>
      </dgm:t>
    </dgm:pt>
    <dgm:pt modelId="{C463D8FB-FEDE-40BE-BB9A-43AB00A0C07F}" type="pres">
      <dgm:prSet presAssocID="{8F2F4CF2-4BB9-4D27-87C1-1B90335F8F10}" presName="composite" presStyleCnt="0"/>
      <dgm:spPr/>
    </dgm:pt>
    <dgm:pt modelId="{1C72942C-5A52-44C9-828A-F85D40C81EB1}" type="pres">
      <dgm:prSet presAssocID="{8F2F4CF2-4BB9-4D27-87C1-1B90335F8F10}" presName="parTx" presStyleLbl="node1" presStyleIdx="0" presStyleCnt="4">
        <dgm:presLayoutVars>
          <dgm:chMax val="0"/>
          <dgm:chPref val="0"/>
          <dgm:bulletEnabled val="1"/>
        </dgm:presLayoutVars>
      </dgm:prSet>
      <dgm:spPr/>
      <dgm:t>
        <a:bodyPr/>
        <a:lstStyle/>
        <a:p>
          <a:endParaRPr lang="en-US"/>
        </a:p>
      </dgm:t>
    </dgm:pt>
    <dgm:pt modelId="{FA16BB66-7BAB-43E1-9447-2547A5E27F46}" type="pres">
      <dgm:prSet presAssocID="{8F2F4CF2-4BB9-4D27-87C1-1B90335F8F10}" presName="parSh" presStyleLbl="node1" presStyleIdx="0" presStyleCnt="4"/>
      <dgm:spPr/>
      <dgm:t>
        <a:bodyPr/>
        <a:lstStyle/>
        <a:p>
          <a:endParaRPr lang="en-US"/>
        </a:p>
      </dgm:t>
    </dgm:pt>
    <dgm:pt modelId="{46B79708-EF55-4598-964F-22E0EA2D3A56}" type="pres">
      <dgm:prSet presAssocID="{8F2F4CF2-4BB9-4D27-87C1-1B90335F8F10}" presName="desTx" presStyleLbl="fgAcc1" presStyleIdx="0" presStyleCnt="4">
        <dgm:presLayoutVars>
          <dgm:bulletEnabled val="1"/>
        </dgm:presLayoutVars>
      </dgm:prSet>
      <dgm:spPr/>
      <dgm:t>
        <a:bodyPr/>
        <a:lstStyle/>
        <a:p>
          <a:endParaRPr lang="en-US"/>
        </a:p>
      </dgm:t>
    </dgm:pt>
    <dgm:pt modelId="{0281164B-71D9-4CEB-B489-2699BC3DA69F}" type="pres">
      <dgm:prSet presAssocID="{74FCEF49-9D65-4103-888B-0302A432C52D}" presName="sibTrans" presStyleLbl="sibTrans2D1" presStyleIdx="0" presStyleCnt="3"/>
      <dgm:spPr/>
      <dgm:t>
        <a:bodyPr/>
        <a:lstStyle/>
        <a:p>
          <a:endParaRPr lang="en-US"/>
        </a:p>
      </dgm:t>
    </dgm:pt>
    <dgm:pt modelId="{EEDF4132-6DD2-4D43-86EB-3336BEC93D10}" type="pres">
      <dgm:prSet presAssocID="{74FCEF49-9D65-4103-888B-0302A432C52D}" presName="connTx" presStyleLbl="sibTrans2D1" presStyleIdx="0" presStyleCnt="3"/>
      <dgm:spPr/>
      <dgm:t>
        <a:bodyPr/>
        <a:lstStyle/>
        <a:p>
          <a:endParaRPr lang="en-US"/>
        </a:p>
      </dgm:t>
    </dgm:pt>
    <dgm:pt modelId="{CCB213C3-8F76-45B8-B15D-FF9248F4AF7F}" type="pres">
      <dgm:prSet presAssocID="{5C55B87C-8562-436B-A5FD-E4C19952F79B}" presName="composite" presStyleCnt="0"/>
      <dgm:spPr/>
    </dgm:pt>
    <dgm:pt modelId="{F262748B-8B87-47DD-94C1-FB8CE9CD736F}" type="pres">
      <dgm:prSet presAssocID="{5C55B87C-8562-436B-A5FD-E4C19952F79B}" presName="parTx" presStyleLbl="node1" presStyleIdx="0" presStyleCnt="4">
        <dgm:presLayoutVars>
          <dgm:chMax val="0"/>
          <dgm:chPref val="0"/>
          <dgm:bulletEnabled val="1"/>
        </dgm:presLayoutVars>
      </dgm:prSet>
      <dgm:spPr/>
      <dgm:t>
        <a:bodyPr/>
        <a:lstStyle/>
        <a:p>
          <a:endParaRPr lang="en-US"/>
        </a:p>
      </dgm:t>
    </dgm:pt>
    <dgm:pt modelId="{89511A5C-6F65-49FF-80B2-0E229C7955BC}" type="pres">
      <dgm:prSet presAssocID="{5C55B87C-8562-436B-A5FD-E4C19952F79B}" presName="parSh" presStyleLbl="node1" presStyleIdx="1" presStyleCnt="4"/>
      <dgm:spPr/>
      <dgm:t>
        <a:bodyPr/>
        <a:lstStyle/>
        <a:p>
          <a:endParaRPr lang="en-US"/>
        </a:p>
      </dgm:t>
    </dgm:pt>
    <dgm:pt modelId="{78D34A2C-A046-4FC0-AD2A-CFCB6A205BCA}" type="pres">
      <dgm:prSet presAssocID="{5C55B87C-8562-436B-A5FD-E4C19952F79B}" presName="desTx" presStyleLbl="fgAcc1" presStyleIdx="1" presStyleCnt="4">
        <dgm:presLayoutVars>
          <dgm:bulletEnabled val="1"/>
        </dgm:presLayoutVars>
      </dgm:prSet>
      <dgm:spPr/>
      <dgm:t>
        <a:bodyPr/>
        <a:lstStyle/>
        <a:p>
          <a:endParaRPr lang="en-US"/>
        </a:p>
      </dgm:t>
    </dgm:pt>
    <dgm:pt modelId="{E45440A5-4885-46CF-B615-27D5101EF55B}" type="pres">
      <dgm:prSet presAssocID="{0CB89B58-45C5-4D10-890E-88F278E1FE8F}" presName="sibTrans" presStyleLbl="sibTrans2D1" presStyleIdx="1" presStyleCnt="3"/>
      <dgm:spPr/>
      <dgm:t>
        <a:bodyPr/>
        <a:lstStyle/>
        <a:p>
          <a:endParaRPr lang="en-US"/>
        </a:p>
      </dgm:t>
    </dgm:pt>
    <dgm:pt modelId="{6E3B1229-8F73-4472-BEAE-F4054DECC28E}" type="pres">
      <dgm:prSet presAssocID="{0CB89B58-45C5-4D10-890E-88F278E1FE8F}" presName="connTx" presStyleLbl="sibTrans2D1" presStyleIdx="1" presStyleCnt="3"/>
      <dgm:spPr/>
      <dgm:t>
        <a:bodyPr/>
        <a:lstStyle/>
        <a:p>
          <a:endParaRPr lang="en-US"/>
        </a:p>
      </dgm:t>
    </dgm:pt>
    <dgm:pt modelId="{CAD009BE-33AB-4A42-92C6-CFC6D2DF62BC}" type="pres">
      <dgm:prSet presAssocID="{52B41CBD-4267-434E-9282-6B3AF8931AB4}" presName="composite" presStyleCnt="0"/>
      <dgm:spPr/>
    </dgm:pt>
    <dgm:pt modelId="{600B50EE-975E-48C5-BB21-52E6CD6259D2}" type="pres">
      <dgm:prSet presAssocID="{52B41CBD-4267-434E-9282-6B3AF8931AB4}" presName="parTx" presStyleLbl="node1" presStyleIdx="1" presStyleCnt="4">
        <dgm:presLayoutVars>
          <dgm:chMax val="0"/>
          <dgm:chPref val="0"/>
          <dgm:bulletEnabled val="1"/>
        </dgm:presLayoutVars>
      </dgm:prSet>
      <dgm:spPr/>
      <dgm:t>
        <a:bodyPr/>
        <a:lstStyle/>
        <a:p>
          <a:endParaRPr lang="en-US"/>
        </a:p>
      </dgm:t>
    </dgm:pt>
    <dgm:pt modelId="{BC7DFF8F-DBBC-43EC-B038-DF2F13F54996}" type="pres">
      <dgm:prSet presAssocID="{52B41CBD-4267-434E-9282-6B3AF8931AB4}" presName="parSh" presStyleLbl="node1" presStyleIdx="2" presStyleCnt="4"/>
      <dgm:spPr/>
      <dgm:t>
        <a:bodyPr/>
        <a:lstStyle/>
        <a:p>
          <a:endParaRPr lang="en-US"/>
        </a:p>
      </dgm:t>
    </dgm:pt>
    <dgm:pt modelId="{986880FF-54B8-409F-9B64-258FB86EA73D}" type="pres">
      <dgm:prSet presAssocID="{52B41CBD-4267-434E-9282-6B3AF8931AB4}" presName="desTx" presStyleLbl="fgAcc1" presStyleIdx="2" presStyleCnt="4">
        <dgm:presLayoutVars>
          <dgm:bulletEnabled val="1"/>
        </dgm:presLayoutVars>
      </dgm:prSet>
      <dgm:spPr/>
      <dgm:t>
        <a:bodyPr/>
        <a:lstStyle/>
        <a:p>
          <a:endParaRPr lang="en-US"/>
        </a:p>
      </dgm:t>
    </dgm:pt>
    <dgm:pt modelId="{75AF1D75-0DB2-4E22-9242-8FD84CA33956}" type="pres">
      <dgm:prSet presAssocID="{07DCFDEF-E99B-4E4A-9CFC-034B96F6AC96}" presName="sibTrans" presStyleLbl="sibTrans2D1" presStyleIdx="2" presStyleCnt="3"/>
      <dgm:spPr/>
      <dgm:t>
        <a:bodyPr/>
        <a:lstStyle/>
        <a:p>
          <a:endParaRPr lang="en-US"/>
        </a:p>
      </dgm:t>
    </dgm:pt>
    <dgm:pt modelId="{C66D86B8-1A1C-4C23-8CD0-B95A5E0D8D01}" type="pres">
      <dgm:prSet presAssocID="{07DCFDEF-E99B-4E4A-9CFC-034B96F6AC96}" presName="connTx" presStyleLbl="sibTrans2D1" presStyleIdx="2" presStyleCnt="3"/>
      <dgm:spPr/>
      <dgm:t>
        <a:bodyPr/>
        <a:lstStyle/>
        <a:p>
          <a:endParaRPr lang="en-US"/>
        </a:p>
      </dgm:t>
    </dgm:pt>
    <dgm:pt modelId="{F8FFE637-D4C8-4E1A-963F-AD59BB146D7E}" type="pres">
      <dgm:prSet presAssocID="{DEFD8A4C-555B-45A7-9D04-C7430396C3D9}" presName="composite" presStyleCnt="0"/>
      <dgm:spPr/>
    </dgm:pt>
    <dgm:pt modelId="{5E439A07-6648-4FB0-B5FB-51C697AF7117}" type="pres">
      <dgm:prSet presAssocID="{DEFD8A4C-555B-45A7-9D04-C7430396C3D9}" presName="parTx" presStyleLbl="node1" presStyleIdx="2" presStyleCnt="4">
        <dgm:presLayoutVars>
          <dgm:chMax val="0"/>
          <dgm:chPref val="0"/>
          <dgm:bulletEnabled val="1"/>
        </dgm:presLayoutVars>
      </dgm:prSet>
      <dgm:spPr/>
      <dgm:t>
        <a:bodyPr/>
        <a:lstStyle/>
        <a:p>
          <a:endParaRPr lang="en-US"/>
        </a:p>
      </dgm:t>
    </dgm:pt>
    <dgm:pt modelId="{6C0DAE4A-0E36-433F-B088-3E0C761BF924}" type="pres">
      <dgm:prSet presAssocID="{DEFD8A4C-555B-45A7-9D04-C7430396C3D9}" presName="parSh" presStyleLbl="node1" presStyleIdx="3" presStyleCnt="4"/>
      <dgm:spPr/>
      <dgm:t>
        <a:bodyPr/>
        <a:lstStyle/>
        <a:p>
          <a:endParaRPr lang="en-US"/>
        </a:p>
      </dgm:t>
    </dgm:pt>
    <dgm:pt modelId="{57A031A2-BA27-4629-9B77-BD10C60A17E0}" type="pres">
      <dgm:prSet presAssocID="{DEFD8A4C-555B-45A7-9D04-C7430396C3D9}" presName="desTx" presStyleLbl="fgAcc1" presStyleIdx="3" presStyleCnt="4">
        <dgm:presLayoutVars>
          <dgm:bulletEnabled val="1"/>
        </dgm:presLayoutVars>
      </dgm:prSet>
      <dgm:spPr/>
      <dgm:t>
        <a:bodyPr/>
        <a:lstStyle/>
        <a:p>
          <a:endParaRPr lang="en-US"/>
        </a:p>
      </dgm:t>
    </dgm:pt>
  </dgm:ptLst>
  <dgm:cxnLst>
    <dgm:cxn modelId="{287652BE-CA87-4F53-8077-CA897861C06C}" type="presOf" srcId="{0CB89B58-45C5-4D10-890E-88F278E1FE8F}" destId="{E45440A5-4885-46CF-B615-27D5101EF55B}" srcOrd="0" destOrd="0" presId="urn:microsoft.com/office/officeart/2005/8/layout/process3"/>
    <dgm:cxn modelId="{9219108D-EFA9-4B66-B683-8DC8038E232F}" type="presOf" srcId="{8F2F4CF2-4BB9-4D27-87C1-1B90335F8F10}" destId="{FA16BB66-7BAB-43E1-9447-2547A5E27F46}" srcOrd="1" destOrd="0" presId="urn:microsoft.com/office/officeart/2005/8/layout/process3"/>
    <dgm:cxn modelId="{3B43BDB3-0248-4FBA-A506-1734963641D7}" srcId="{7D2DCB37-8700-4239-8FED-81EBF3320122}" destId="{8F2F4CF2-4BB9-4D27-87C1-1B90335F8F10}" srcOrd="0" destOrd="0" parTransId="{858951D5-76D0-4654-AD72-D079ED863C2C}" sibTransId="{74FCEF49-9D65-4103-888B-0302A432C52D}"/>
    <dgm:cxn modelId="{4AEE601D-10D6-4D51-8888-0C921C091B41}" srcId="{7D2DCB37-8700-4239-8FED-81EBF3320122}" destId="{52B41CBD-4267-434E-9282-6B3AF8931AB4}" srcOrd="2" destOrd="0" parTransId="{FF5CFA68-0F3B-4B70-B4A1-D128E25B3241}" sibTransId="{07DCFDEF-E99B-4E4A-9CFC-034B96F6AC96}"/>
    <dgm:cxn modelId="{982E0B5C-8213-4B48-96F6-C8A147224CEE}" srcId="{5C55B87C-8562-436B-A5FD-E4C19952F79B}" destId="{454D688B-11A8-4FB5-8E42-8F0BBB090C61}" srcOrd="0" destOrd="0" parTransId="{0323A092-3545-4DE3-8686-2014B8752955}" sibTransId="{0239BE0F-0A8D-4B9F-9896-C58D40A5AB1A}"/>
    <dgm:cxn modelId="{DE1AD226-7303-4F13-9CA3-B3387A3D5789}" type="presOf" srcId="{0CB89B58-45C5-4D10-890E-88F278E1FE8F}" destId="{6E3B1229-8F73-4472-BEAE-F4054DECC28E}" srcOrd="1" destOrd="0" presId="urn:microsoft.com/office/officeart/2005/8/layout/process3"/>
    <dgm:cxn modelId="{14BABDB2-F2FD-423B-A885-328E416BDBA8}" srcId="{8F2F4CF2-4BB9-4D27-87C1-1B90335F8F10}" destId="{E5836EC3-26F8-46AB-9E47-8D5B37CB53E7}" srcOrd="0" destOrd="0" parTransId="{F87D9CB0-A4F6-4F62-AC37-F0FD4E10EB77}" sibTransId="{203E4EE3-7725-4D28-B51B-10072148CCB6}"/>
    <dgm:cxn modelId="{852D7DD2-4676-42A7-98C4-1ECE1FE09CCF}" type="presOf" srcId="{5C55B87C-8562-436B-A5FD-E4C19952F79B}" destId="{F262748B-8B87-47DD-94C1-FB8CE9CD736F}" srcOrd="0" destOrd="0" presId="urn:microsoft.com/office/officeart/2005/8/layout/process3"/>
    <dgm:cxn modelId="{58D3E9A5-5449-4A71-8198-EA8C98C1CADC}" type="presOf" srcId="{07DCFDEF-E99B-4E4A-9CFC-034B96F6AC96}" destId="{75AF1D75-0DB2-4E22-9242-8FD84CA33956}" srcOrd="0" destOrd="0" presId="urn:microsoft.com/office/officeart/2005/8/layout/process3"/>
    <dgm:cxn modelId="{E2EA97EB-B944-4E33-916C-A03185C38D7F}" type="presOf" srcId="{8F2F4CF2-4BB9-4D27-87C1-1B90335F8F10}" destId="{1C72942C-5A52-44C9-828A-F85D40C81EB1}" srcOrd="0" destOrd="0" presId="urn:microsoft.com/office/officeart/2005/8/layout/process3"/>
    <dgm:cxn modelId="{57DDCDC2-FF40-4045-93D2-36EE8167E63F}" type="presOf" srcId="{07DCFDEF-E99B-4E4A-9CFC-034B96F6AC96}" destId="{C66D86B8-1A1C-4C23-8CD0-B95A5E0D8D01}" srcOrd="1" destOrd="0" presId="urn:microsoft.com/office/officeart/2005/8/layout/process3"/>
    <dgm:cxn modelId="{1C7E72DA-0B6C-46FB-8F22-251203025238}" type="presOf" srcId="{7D2DCB37-8700-4239-8FED-81EBF3320122}" destId="{5DE7182C-9A33-4222-88FD-891D087532F6}" srcOrd="0" destOrd="0" presId="urn:microsoft.com/office/officeart/2005/8/layout/process3"/>
    <dgm:cxn modelId="{B4541555-183B-4FF5-A8DE-347A53BD8B9B}" type="presOf" srcId="{A01DF9B2-5B3B-481A-B804-AAFD1ECAED9C}" destId="{57A031A2-BA27-4629-9B77-BD10C60A17E0}" srcOrd="0" destOrd="0" presId="urn:microsoft.com/office/officeart/2005/8/layout/process3"/>
    <dgm:cxn modelId="{A731DE2B-7242-413D-A48A-582F1AF46771}" type="presOf" srcId="{454D688B-11A8-4FB5-8E42-8F0BBB090C61}" destId="{78D34A2C-A046-4FC0-AD2A-CFCB6A205BCA}" srcOrd="0" destOrd="0" presId="urn:microsoft.com/office/officeart/2005/8/layout/process3"/>
    <dgm:cxn modelId="{58378277-8AB8-4A33-AD52-C39D2FAAB951}" srcId="{7D2DCB37-8700-4239-8FED-81EBF3320122}" destId="{5C55B87C-8562-436B-A5FD-E4C19952F79B}" srcOrd="1" destOrd="0" parTransId="{FA6030B8-D385-410A-9C85-4817FB55519D}" sibTransId="{0CB89B58-45C5-4D10-890E-88F278E1FE8F}"/>
    <dgm:cxn modelId="{E87B5AAD-F43A-49A7-A85E-223E43084D71}" srcId="{DEFD8A4C-555B-45A7-9D04-C7430396C3D9}" destId="{A01DF9B2-5B3B-481A-B804-AAFD1ECAED9C}" srcOrd="0" destOrd="0" parTransId="{41978079-5B1E-482A-904E-A1EA1B627B46}" sibTransId="{16F333FC-190F-4D8B-966C-31BB4423C87E}"/>
    <dgm:cxn modelId="{D4741A3F-C6A6-4B2E-9D2D-62FB7B35A679}" type="presOf" srcId="{E5836EC3-26F8-46AB-9E47-8D5B37CB53E7}" destId="{46B79708-EF55-4598-964F-22E0EA2D3A56}" srcOrd="0" destOrd="0" presId="urn:microsoft.com/office/officeart/2005/8/layout/process3"/>
    <dgm:cxn modelId="{2145FF1F-8FCF-46E5-8CAD-51DE2CA68EE0}" type="presOf" srcId="{74FCEF49-9D65-4103-888B-0302A432C52D}" destId="{EEDF4132-6DD2-4D43-86EB-3336BEC93D10}" srcOrd="1" destOrd="0" presId="urn:microsoft.com/office/officeart/2005/8/layout/process3"/>
    <dgm:cxn modelId="{EC30369E-AA68-44E6-8112-3A56022CBDB6}" srcId="{7D2DCB37-8700-4239-8FED-81EBF3320122}" destId="{DEFD8A4C-555B-45A7-9D04-C7430396C3D9}" srcOrd="3" destOrd="0" parTransId="{EB6E1DF1-0DD5-46AC-AFB6-168E3729EC98}" sibTransId="{97E5D5F5-E841-4F2D-96B3-114F7E3A53C2}"/>
    <dgm:cxn modelId="{5AFB34DE-9F3A-435E-A164-6595A6F1861A}" type="presOf" srcId="{74FCEF49-9D65-4103-888B-0302A432C52D}" destId="{0281164B-71D9-4CEB-B489-2699BC3DA69F}" srcOrd="0" destOrd="0" presId="urn:microsoft.com/office/officeart/2005/8/layout/process3"/>
    <dgm:cxn modelId="{2E1ADADC-9F6C-4FBD-98AD-2A73AE810362}" type="presOf" srcId="{DEFD8A4C-555B-45A7-9D04-C7430396C3D9}" destId="{5E439A07-6648-4FB0-B5FB-51C697AF7117}" srcOrd="0" destOrd="0" presId="urn:microsoft.com/office/officeart/2005/8/layout/process3"/>
    <dgm:cxn modelId="{2464BCEB-51EF-4112-BDBB-10AFB5215876}" type="presOf" srcId="{52B41CBD-4267-434E-9282-6B3AF8931AB4}" destId="{BC7DFF8F-DBBC-43EC-B038-DF2F13F54996}" srcOrd="1" destOrd="0" presId="urn:microsoft.com/office/officeart/2005/8/layout/process3"/>
    <dgm:cxn modelId="{6AD154FD-8E21-40ED-9A59-79633E946399}" srcId="{52B41CBD-4267-434E-9282-6B3AF8931AB4}" destId="{B9837E55-6452-46AC-9FC7-0E0CC2C4F090}" srcOrd="0" destOrd="0" parTransId="{58A993DA-560A-4A21-A540-BF6FAC8A6BCF}" sibTransId="{43FABD88-E83E-40AA-AB97-6F647A481636}"/>
    <dgm:cxn modelId="{9B9855F1-2171-4A64-99F5-4D4713DE004C}" type="presOf" srcId="{DEFD8A4C-555B-45A7-9D04-C7430396C3D9}" destId="{6C0DAE4A-0E36-433F-B088-3E0C761BF924}" srcOrd="1" destOrd="0" presId="urn:microsoft.com/office/officeart/2005/8/layout/process3"/>
    <dgm:cxn modelId="{B14FE250-9E64-4DC3-96B0-40085DE6B344}" type="presOf" srcId="{B9837E55-6452-46AC-9FC7-0E0CC2C4F090}" destId="{986880FF-54B8-409F-9B64-258FB86EA73D}" srcOrd="0" destOrd="0" presId="urn:microsoft.com/office/officeart/2005/8/layout/process3"/>
    <dgm:cxn modelId="{D826D087-849E-44C3-ABB4-21251E00A590}" type="presOf" srcId="{5C55B87C-8562-436B-A5FD-E4C19952F79B}" destId="{89511A5C-6F65-49FF-80B2-0E229C7955BC}" srcOrd="1" destOrd="0" presId="urn:microsoft.com/office/officeart/2005/8/layout/process3"/>
    <dgm:cxn modelId="{99D672CE-1C09-4FFB-A3C7-6CB427DF8A0A}" type="presOf" srcId="{52B41CBD-4267-434E-9282-6B3AF8931AB4}" destId="{600B50EE-975E-48C5-BB21-52E6CD6259D2}" srcOrd="0" destOrd="0" presId="urn:microsoft.com/office/officeart/2005/8/layout/process3"/>
    <dgm:cxn modelId="{4CF1BE45-267F-42FE-AA42-D94DE344DFEC}" type="presParOf" srcId="{5DE7182C-9A33-4222-88FD-891D087532F6}" destId="{C463D8FB-FEDE-40BE-BB9A-43AB00A0C07F}" srcOrd="0" destOrd="0" presId="urn:microsoft.com/office/officeart/2005/8/layout/process3"/>
    <dgm:cxn modelId="{E4801905-52D9-4179-8A59-E5F6D167E681}" type="presParOf" srcId="{C463D8FB-FEDE-40BE-BB9A-43AB00A0C07F}" destId="{1C72942C-5A52-44C9-828A-F85D40C81EB1}" srcOrd="0" destOrd="0" presId="urn:microsoft.com/office/officeart/2005/8/layout/process3"/>
    <dgm:cxn modelId="{212D287A-AA10-4DAC-ABE1-98F1180E85FF}" type="presParOf" srcId="{C463D8FB-FEDE-40BE-BB9A-43AB00A0C07F}" destId="{FA16BB66-7BAB-43E1-9447-2547A5E27F46}" srcOrd="1" destOrd="0" presId="urn:microsoft.com/office/officeart/2005/8/layout/process3"/>
    <dgm:cxn modelId="{53DEDE3B-93CF-43E4-A680-04D31C0C5772}" type="presParOf" srcId="{C463D8FB-FEDE-40BE-BB9A-43AB00A0C07F}" destId="{46B79708-EF55-4598-964F-22E0EA2D3A56}" srcOrd="2" destOrd="0" presId="urn:microsoft.com/office/officeart/2005/8/layout/process3"/>
    <dgm:cxn modelId="{8B1E12D2-E08F-43EA-AE1F-90626B405E86}" type="presParOf" srcId="{5DE7182C-9A33-4222-88FD-891D087532F6}" destId="{0281164B-71D9-4CEB-B489-2699BC3DA69F}" srcOrd="1" destOrd="0" presId="urn:microsoft.com/office/officeart/2005/8/layout/process3"/>
    <dgm:cxn modelId="{FABDF835-A8BE-4130-BCE4-E91748FA5DE8}" type="presParOf" srcId="{0281164B-71D9-4CEB-B489-2699BC3DA69F}" destId="{EEDF4132-6DD2-4D43-86EB-3336BEC93D10}" srcOrd="0" destOrd="0" presId="urn:microsoft.com/office/officeart/2005/8/layout/process3"/>
    <dgm:cxn modelId="{3B8E8686-FF58-4C74-8692-697EB92AE46B}" type="presParOf" srcId="{5DE7182C-9A33-4222-88FD-891D087532F6}" destId="{CCB213C3-8F76-45B8-B15D-FF9248F4AF7F}" srcOrd="2" destOrd="0" presId="urn:microsoft.com/office/officeart/2005/8/layout/process3"/>
    <dgm:cxn modelId="{34B20279-FF5C-406A-9BEF-7FF3F20077BD}" type="presParOf" srcId="{CCB213C3-8F76-45B8-B15D-FF9248F4AF7F}" destId="{F262748B-8B87-47DD-94C1-FB8CE9CD736F}" srcOrd="0" destOrd="0" presId="urn:microsoft.com/office/officeart/2005/8/layout/process3"/>
    <dgm:cxn modelId="{58713FBE-5E56-4238-98BB-5726B7852288}" type="presParOf" srcId="{CCB213C3-8F76-45B8-B15D-FF9248F4AF7F}" destId="{89511A5C-6F65-49FF-80B2-0E229C7955BC}" srcOrd="1" destOrd="0" presId="urn:microsoft.com/office/officeart/2005/8/layout/process3"/>
    <dgm:cxn modelId="{07FD79E6-2226-4C77-B167-DDE1F30736FF}" type="presParOf" srcId="{CCB213C3-8F76-45B8-B15D-FF9248F4AF7F}" destId="{78D34A2C-A046-4FC0-AD2A-CFCB6A205BCA}" srcOrd="2" destOrd="0" presId="urn:microsoft.com/office/officeart/2005/8/layout/process3"/>
    <dgm:cxn modelId="{1718B5C5-3158-46BD-BC13-D4BFE04A3409}" type="presParOf" srcId="{5DE7182C-9A33-4222-88FD-891D087532F6}" destId="{E45440A5-4885-46CF-B615-27D5101EF55B}" srcOrd="3" destOrd="0" presId="urn:microsoft.com/office/officeart/2005/8/layout/process3"/>
    <dgm:cxn modelId="{060D9F58-A014-417F-BD70-77D296FB1F62}" type="presParOf" srcId="{E45440A5-4885-46CF-B615-27D5101EF55B}" destId="{6E3B1229-8F73-4472-BEAE-F4054DECC28E}" srcOrd="0" destOrd="0" presId="urn:microsoft.com/office/officeart/2005/8/layout/process3"/>
    <dgm:cxn modelId="{B575415C-406C-4874-A6D2-B40C7D0112A4}" type="presParOf" srcId="{5DE7182C-9A33-4222-88FD-891D087532F6}" destId="{CAD009BE-33AB-4A42-92C6-CFC6D2DF62BC}" srcOrd="4" destOrd="0" presId="urn:microsoft.com/office/officeart/2005/8/layout/process3"/>
    <dgm:cxn modelId="{E0B80B6C-6238-42EC-9948-265AF2E6D73C}" type="presParOf" srcId="{CAD009BE-33AB-4A42-92C6-CFC6D2DF62BC}" destId="{600B50EE-975E-48C5-BB21-52E6CD6259D2}" srcOrd="0" destOrd="0" presId="urn:microsoft.com/office/officeart/2005/8/layout/process3"/>
    <dgm:cxn modelId="{D75F4B12-1D41-416E-9606-758FE8142073}" type="presParOf" srcId="{CAD009BE-33AB-4A42-92C6-CFC6D2DF62BC}" destId="{BC7DFF8F-DBBC-43EC-B038-DF2F13F54996}" srcOrd="1" destOrd="0" presId="urn:microsoft.com/office/officeart/2005/8/layout/process3"/>
    <dgm:cxn modelId="{EB9601A3-60E0-4F36-A6F2-C83BA4A705B9}" type="presParOf" srcId="{CAD009BE-33AB-4A42-92C6-CFC6D2DF62BC}" destId="{986880FF-54B8-409F-9B64-258FB86EA73D}" srcOrd="2" destOrd="0" presId="urn:microsoft.com/office/officeart/2005/8/layout/process3"/>
    <dgm:cxn modelId="{59EF227E-6124-4A12-AFA1-01634DC3AA70}" type="presParOf" srcId="{5DE7182C-9A33-4222-88FD-891D087532F6}" destId="{75AF1D75-0DB2-4E22-9242-8FD84CA33956}" srcOrd="5" destOrd="0" presId="urn:microsoft.com/office/officeart/2005/8/layout/process3"/>
    <dgm:cxn modelId="{5B8E542B-7D54-49DF-B1EB-49C122E0511B}" type="presParOf" srcId="{75AF1D75-0DB2-4E22-9242-8FD84CA33956}" destId="{C66D86B8-1A1C-4C23-8CD0-B95A5E0D8D01}" srcOrd="0" destOrd="0" presId="urn:microsoft.com/office/officeart/2005/8/layout/process3"/>
    <dgm:cxn modelId="{D707F5B8-C471-4C86-A79C-31C73AA3D4F8}" type="presParOf" srcId="{5DE7182C-9A33-4222-88FD-891D087532F6}" destId="{F8FFE637-D4C8-4E1A-963F-AD59BB146D7E}" srcOrd="6" destOrd="0" presId="urn:microsoft.com/office/officeart/2005/8/layout/process3"/>
    <dgm:cxn modelId="{BFA55995-E818-4E8B-B2EF-86222E272ABF}" type="presParOf" srcId="{F8FFE637-D4C8-4E1A-963F-AD59BB146D7E}" destId="{5E439A07-6648-4FB0-B5FB-51C697AF7117}" srcOrd="0" destOrd="0" presId="urn:microsoft.com/office/officeart/2005/8/layout/process3"/>
    <dgm:cxn modelId="{38C1D81C-BB55-4BA8-96C6-7B1E96B35EA8}" type="presParOf" srcId="{F8FFE637-D4C8-4E1A-963F-AD59BB146D7E}" destId="{6C0DAE4A-0E36-433F-B088-3E0C761BF924}" srcOrd="1" destOrd="0" presId="urn:microsoft.com/office/officeart/2005/8/layout/process3"/>
    <dgm:cxn modelId="{FAE641C7-4078-48B8-B623-2EC61EA87B12}" type="presParOf" srcId="{F8FFE637-D4C8-4E1A-963F-AD59BB146D7E}" destId="{57A031A2-BA27-4629-9B77-BD10C60A17E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F4BDA-A6D3-4510-983E-4A48959577D9}"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US"/>
        </a:p>
      </dgm:t>
    </dgm:pt>
    <dgm:pt modelId="{15DC236F-84AA-4647-820A-FC1A131DBEFC}">
      <dgm:prSet phldrT="[Text]"/>
      <dgm:spPr/>
      <dgm:t>
        <a:bodyPr/>
        <a:lstStyle/>
        <a:p>
          <a:r>
            <a:rPr lang="en-US" dirty="0" smtClean="0"/>
            <a:t>Exposure: IPE 510       </a:t>
          </a:r>
          <a:r>
            <a:rPr lang="en-US" i="1" dirty="0" smtClean="0"/>
            <a:t>Introduce (fall semester)</a:t>
          </a:r>
          <a:endParaRPr lang="en-US" i="1" dirty="0"/>
        </a:p>
      </dgm:t>
    </dgm:pt>
    <dgm:pt modelId="{4E78BFDA-950D-45C9-9364-D6ED448E41F8}" type="parTrans" cxnId="{7A31F60E-2CAF-4D7D-9192-F217DA852819}">
      <dgm:prSet/>
      <dgm:spPr/>
      <dgm:t>
        <a:bodyPr/>
        <a:lstStyle/>
        <a:p>
          <a:endParaRPr lang="en-US"/>
        </a:p>
      </dgm:t>
    </dgm:pt>
    <dgm:pt modelId="{078C53F8-2901-496F-9F7A-88889B380D3F}" type="sibTrans" cxnId="{7A31F60E-2CAF-4D7D-9192-F217DA852819}">
      <dgm:prSet/>
      <dgm:spPr/>
      <dgm:t>
        <a:bodyPr/>
        <a:lstStyle/>
        <a:p>
          <a:endParaRPr lang="en-US"/>
        </a:p>
      </dgm:t>
    </dgm:pt>
    <dgm:pt modelId="{A372347A-BF8F-4233-928E-B4D9A1EA2F70}">
      <dgm:prSet phldrT="[Text]"/>
      <dgm:spPr>
        <a:solidFill>
          <a:schemeClr val="tx2">
            <a:lumMod val="75000"/>
          </a:schemeClr>
        </a:solidFill>
      </dgm:spPr>
      <dgm:t>
        <a:bodyPr/>
        <a:lstStyle/>
        <a:p>
          <a:r>
            <a:rPr lang="en-US" dirty="0" smtClean="0">
              <a:solidFill>
                <a:schemeClr val="bg1"/>
              </a:solidFill>
            </a:rPr>
            <a:t>Immersion: IPE 520      </a:t>
          </a:r>
          <a:r>
            <a:rPr lang="en-US" i="1" dirty="0" smtClean="0">
              <a:solidFill>
                <a:schemeClr val="bg1"/>
              </a:solidFill>
            </a:rPr>
            <a:t>Engage (fall semester)</a:t>
          </a:r>
          <a:endParaRPr lang="en-US" i="1" dirty="0">
            <a:solidFill>
              <a:schemeClr val="bg1"/>
            </a:solidFill>
          </a:endParaRPr>
        </a:p>
      </dgm:t>
    </dgm:pt>
    <dgm:pt modelId="{A49CD701-8440-40BF-AA74-41AA90C5FF39}" type="parTrans" cxnId="{38FEEFDA-774B-46A5-B066-957D1888BEE8}">
      <dgm:prSet/>
      <dgm:spPr/>
      <dgm:t>
        <a:bodyPr/>
        <a:lstStyle/>
        <a:p>
          <a:endParaRPr lang="en-US"/>
        </a:p>
      </dgm:t>
    </dgm:pt>
    <dgm:pt modelId="{FA42C665-A677-428B-B340-BB99993BCF05}" type="sibTrans" cxnId="{38FEEFDA-774B-46A5-B066-957D1888BEE8}">
      <dgm:prSet/>
      <dgm:spPr/>
      <dgm:t>
        <a:bodyPr/>
        <a:lstStyle/>
        <a:p>
          <a:endParaRPr lang="en-US"/>
        </a:p>
      </dgm:t>
    </dgm:pt>
    <dgm:pt modelId="{F3A1CEB5-142C-430A-BA58-9EC734C1E8D1}">
      <dgm:prSet phldrT="[Text]"/>
      <dgm:spPr>
        <a:solidFill>
          <a:schemeClr val="bg2">
            <a:lumMod val="75000"/>
          </a:schemeClr>
        </a:solidFill>
      </dgm:spPr>
      <dgm:t>
        <a:bodyPr/>
        <a:lstStyle/>
        <a:p>
          <a:r>
            <a:rPr lang="en-US" dirty="0" smtClean="0"/>
            <a:t>Competence: IPE 530 </a:t>
          </a:r>
          <a:r>
            <a:rPr lang="en-US" i="1" dirty="0" smtClean="0"/>
            <a:t>Collaborate (spring semester)</a:t>
          </a:r>
          <a:endParaRPr lang="en-US" i="1" dirty="0"/>
        </a:p>
      </dgm:t>
    </dgm:pt>
    <dgm:pt modelId="{930E96D4-7A08-41D0-8FDC-2B5368B03D34}" type="parTrans" cxnId="{E5B8ABBC-0205-4D09-AC61-7F2859D8F3BA}">
      <dgm:prSet/>
      <dgm:spPr/>
      <dgm:t>
        <a:bodyPr/>
        <a:lstStyle/>
        <a:p>
          <a:endParaRPr lang="en-US"/>
        </a:p>
      </dgm:t>
    </dgm:pt>
    <dgm:pt modelId="{BB7735E8-297E-4F08-A63C-D0EF3D093942}" type="sibTrans" cxnId="{E5B8ABBC-0205-4D09-AC61-7F2859D8F3BA}">
      <dgm:prSet/>
      <dgm:spPr/>
      <dgm:t>
        <a:bodyPr/>
        <a:lstStyle/>
        <a:p>
          <a:endParaRPr lang="en-US"/>
        </a:p>
      </dgm:t>
    </dgm:pt>
    <dgm:pt modelId="{F353BF90-2403-43A3-B8D7-F251BD56FCCE}" type="pres">
      <dgm:prSet presAssocID="{B84F4BDA-A6D3-4510-983E-4A48959577D9}" presName="outerComposite" presStyleCnt="0">
        <dgm:presLayoutVars>
          <dgm:chMax val="5"/>
          <dgm:dir/>
          <dgm:resizeHandles val="exact"/>
        </dgm:presLayoutVars>
      </dgm:prSet>
      <dgm:spPr/>
      <dgm:t>
        <a:bodyPr/>
        <a:lstStyle/>
        <a:p>
          <a:endParaRPr lang="en-US"/>
        </a:p>
      </dgm:t>
    </dgm:pt>
    <dgm:pt modelId="{4FB46116-D326-4DF9-9280-E673F724611E}" type="pres">
      <dgm:prSet presAssocID="{B84F4BDA-A6D3-4510-983E-4A48959577D9}" presName="dummyMaxCanvas" presStyleCnt="0">
        <dgm:presLayoutVars/>
      </dgm:prSet>
      <dgm:spPr/>
    </dgm:pt>
    <dgm:pt modelId="{E8F4142B-64D3-4DDD-BAA3-BF659BB2D74C}" type="pres">
      <dgm:prSet presAssocID="{B84F4BDA-A6D3-4510-983E-4A48959577D9}" presName="ThreeNodes_1" presStyleLbl="node1" presStyleIdx="0" presStyleCnt="3">
        <dgm:presLayoutVars>
          <dgm:bulletEnabled val="1"/>
        </dgm:presLayoutVars>
      </dgm:prSet>
      <dgm:spPr/>
      <dgm:t>
        <a:bodyPr/>
        <a:lstStyle/>
        <a:p>
          <a:endParaRPr lang="en-US"/>
        </a:p>
      </dgm:t>
    </dgm:pt>
    <dgm:pt modelId="{2B7E6B88-623E-4AD1-B530-5D1CEEEED04B}" type="pres">
      <dgm:prSet presAssocID="{B84F4BDA-A6D3-4510-983E-4A48959577D9}" presName="ThreeNodes_2" presStyleLbl="node1" presStyleIdx="1" presStyleCnt="3">
        <dgm:presLayoutVars>
          <dgm:bulletEnabled val="1"/>
        </dgm:presLayoutVars>
      </dgm:prSet>
      <dgm:spPr/>
      <dgm:t>
        <a:bodyPr/>
        <a:lstStyle/>
        <a:p>
          <a:endParaRPr lang="en-US"/>
        </a:p>
      </dgm:t>
    </dgm:pt>
    <dgm:pt modelId="{138DF489-CD5B-4203-A282-BC446748EC7F}" type="pres">
      <dgm:prSet presAssocID="{B84F4BDA-A6D3-4510-983E-4A48959577D9}" presName="ThreeNodes_3" presStyleLbl="node1" presStyleIdx="2" presStyleCnt="3">
        <dgm:presLayoutVars>
          <dgm:bulletEnabled val="1"/>
        </dgm:presLayoutVars>
      </dgm:prSet>
      <dgm:spPr/>
      <dgm:t>
        <a:bodyPr/>
        <a:lstStyle/>
        <a:p>
          <a:endParaRPr lang="en-US"/>
        </a:p>
      </dgm:t>
    </dgm:pt>
    <dgm:pt modelId="{8F6E2DB6-32CC-410A-88ED-EE0D9AD3D519}" type="pres">
      <dgm:prSet presAssocID="{B84F4BDA-A6D3-4510-983E-4A48959577D9}" presName="ThreeConn_1-2" presStyleLbl="fgAccFollowNode1" presStyleIdx="0" presStyleCnt="2">
        <dgm:presLayoutVars>
          <dgm:bulletEnabled val="1"/>
        </dgm:presLayoutVars>
      </dgm:prSet>
      <dgm:spPr/>
      <dgm:t>
        <a:bodyPr/>
        <a:lstStyle/>
        <a:p>
          <a:endParaRPr lang="en-US"/>
        </a:p>
      </dgm:t>
    </dgm:pt>
    <dgm:pt modelId="{40E7275A-06F4-46BD-8F97-E9D5ABFA1CA4}" type="pres">
      <dgm:prSet presAssocID="{B84F4BDA-A6D3-4510-983E-4A48959577D9}" presName="ThreeConn_2-3" presStyleLbl="fgAccFollowNode1" presStyleIdx="1" presStyleCnt="2">
        <dgm:presLayoutVars>
          <dgm:bulletEnabled val="1"/>
        </dgm:presLayoutVars>
      </dgm:prSet>
      <dgm:spPr/>
      <dgm:t>
        <a:bodyPr/>
        <a:lstStyle/>
        <a:p>
          <a:endParaRPr lang="en-US"/>
        </a:p>
      </dgm:t>
    </dgm:pt>
    <dgm:pt modelId="{845A87BA-081C-4A70-AD11-932F1BDD6B4C}" type="pres">
      <dgm:prSet presAssocID="{B84F4BDA-A6D3-4510-983E-4A48959577D9}" presName="ThreeNodes_1_text" presStyleLbl="node1" presStyleIdx="2" presStyleCnt="3">
        <dgm:presLayoutVars>
          <dgm:bulletEnabled val="1"/>
        </dgm:presLayoutVars>
      </dgm:prSet>
      <dgm:spPr/>
      <dgm:t>
        <a:bodyPr/>
        <a:lstStyle/>
        <a:p>
          <a:endParaRPr lang="en-US"/>
        </a:p>
      </dgm:t>
    </dgm:pt>
    <dgm:pt modelId="{CBF04785-4431-4253-A052-B005F1643344}" type="pres">
      <dgm:prSet presAssocID="{B84F4BDA-A6D3-4510-983E-4A48959577D9}" presName="ThreeNodes_2_text" presStyleLbl="node1" presStyleIdx="2" presStyleCnt="3">
        <dgm:presLayoutVars>
          <dgm:bulletEnabled val="1"/>
        </dgm:presLayoutVars>
      </dgm:prSet>
      <dgm:spPr/>
      <dgm:t>
        <a:bodyPr/>
        <a:lstStyle/>
        <a:p>
          <a:endParaRPr lang="en-US"/>
        </a:p>
      </dgm:t>
    </dgm:pt>
    <dgm:pt modelId="{0A8774AE-DA4C-45C1-97C5-920D0D0E2501}" type="pres">
      <dgm:prSet presAssocID="{B84F4BDA-A6D3-4510-983E-4A48959577D9}" presName="ThreeNodes_3_text" presStyleLbl="node1" presStyleIdx="2" presStyleCnt="3">
        <dgm:presLayoutVars>
          <dgm:bulletEnabled val="1"/>
        </dgm:presLayoutVars>
      </dgm:prSet>
      <dgm:spPr/>
      <dgm:t>
        <a:bodyPr/>
        <a:lstStyle/>
        <a:p>
          <a:endParaRPr lang="en-US"/>
        </a:p>
      </dgm:t>
    </dgm:pt>
  </dgm:ptLst>
  <dgm:cxnLst>
    <dgm:cxn modelId="{8C7DC61D-D795-4A97-9E24-AF926D356B78}" type="presOf" srcId="{A372347A-BF8F-4233-928E-B4D9A1EA2F70}" destId="{2B7E6B88-623E-4AD1-B530-5D1CEEEED04B}" srcOrd="0" destOrd="0" presId="urn:microsoft.com/office/officeart/2005/8/layout/vProcess5"/>
    <dgm:cxn modelId="{BC03E8EF-F810-424D-81DF-B8BD697E504C}" type="presOf" srcId="{FA42C665-A677-428B-B340-BB99993BCF05}" destId="{40E7275A-06F4-46BD-8F97-E9D5ABFA1CA4}" srcOrd="0" destOrd="0" presId="urn:microsoft.com/office/officeart/2005/8/layout/vProcess5"/>
    <dgm:cxn modelId="{38FEEFDA-774B-46A5-B066-957D1888BEE8}" srcId="{B84F4BDA-A6D3-4510-983E-4A48959577D9}" destId="{A372347A-BF8F-4233-928E-B4D9A1EA2F70}" srcOrd="1" destOrd="0" parTransId="{A49CD701-8440-40BF-AA74-41AA90C5FF39}" sibTransId="{FA42C665-A677-428B-B340-BB99993BCF05}"/>
    <dgm:cxn modelId="{3041D789-0693-405F-850C-5D795CF432C7}" type="presOf" srcId="{15DC236F-84AA-4647-820A-FC1A131DBEFC}" destId="{E8F4142B-64D3-4DDD-BAA3-BF659BB2D74C}" srcOrd="0" destOrd="0" presId="urn:microsoft.com/office/officeart/2005/8/layout/vProcess5"/>
    <dgm:cxn modelId="{B89F119B-D5DD-49A4-AEF4-821FE6A5895F}" type="presOf" srcId="{078C53F8-2901-496F-9F7A-88889B380D3F}" destId="{8F6E2DB6-32CC-410A-88ED-EE0D9AD3D519}" srcOrd="0" destOrd="0" presId="urn:microsoft.com/office/officeart/2005/8/layout/vProcess5"/>
    <dgm:cxn modelId="{F89D3B26-7BEF-43C6-A23D-241AD7FE364C}" type="presOf" srcId="{F3A1CEB5-142C-430A-BA58-9EC734C1E8D1}" destId="{138DF489-CD5B-4203-A282-BC446748EC7F}" srcOrd="0" destOrd="0" presId="urn:microsoft.com/office/officeart/2005/8/layout/vProcess5"/>
    <dgm:cxn modelId="{5CD3AB31-E4F0-44B3-8F52-CA509EBF468E}" type="presOf" srcId="{15DC236F-84AA-4647-820A-FC1A131DBEFC}" destId="{845A87BA-081C-4A70-AD11-932F1BDD6B4C}" srcOrd="1" destOrd="0" presId="urn:microsoft.com/office/officeart/2005/8/layout/vProcess5"/>
    <dgm:cxn modelId="{015C00E6-35DF-4B4E-842E-01BAEE081833}" type="presOf" srcId="{B84F4BDA-A6D3-4510-983E-4A48959577D9}" destId="{F353BF90-2403-43A3-B8D7-F251BD56FCCE}" srcOrd="0" destOrd="0" presId="urn:microsoft.com/office/officeart/2005/8/layout/vProcess5"/>
    <dgm:cxn modelId="{7A31F60E-2CAF-4D7D-9192-F217DA852819}" srcId="{B84F4BDA-A6D3-4510-983E-4A48959577D9}" destId="{15DC236F-84AA-4647-820A-FC1A131DBEFC}" srcOrd="0" destOrd="0" parTransId="{4E78BFDA-950D-45C9-9364-D6ED448E41F8}" sibTransId="{078C53F8-2901-496F-9F7A-88889B380D3F}"/>
    <dgm:cxn modelId="{163A877A-6592-4A99-AC4C-77AF3C410724}" type="presOf" srcId="{A372347A-BF8F-4233-928E-B4D9A1EA2F70}" destId="{CBF04785-4431-4253-A052-B005F1643344}" srcOrd="1" destOrd="0" presId="urn:microsoft.com/office/officeart/2005/8/layout/vProcess5"/>
    <dgm:cxn modelId="{894898F6-D394-4603-8132-F28F4900F792}" type="presOf" srcId="{F3A1CEB5-142C-430A-BA58-9EC734C1E8D1}" destId="{0A8774AE-DA4C-45C1-97C5-920D0D0E2501}" srcOrd="1" destOrd="0" presId="urn:microsoft.com/office/officeart/2005/8/layout/vProcess5"/>
    <dgm:cxn modelId="{E5B8ABBC-0205-4D09-AC61-7F2859D8F3BA}" srcId="{B84F4BDA-A6D3-4510-983E-4A48959577D9}" destId="{F3A1CEB5-142C-430A-BA58-9EC734C1E8D1}" srcOrd="2" destOrd="0" parTransId="{930E96D4-7A08-41D0-8FDC-2B5368B03D34}" sibTransId="{BB7735E8-297E-4F08-A63C-D0EF3D093942}"/>
    <dgm:cxn modelId="{3533B5E2-6D17-4E0E-886C-8DED5C8AB837}" type="presParOf" srcId="{F353BF90-2403-43A3-B8D7-F251BD56FCCE}" destId="{4FB46116-D326-4DF9-9280-E673F724611E}" srcOrd="0" destOrd="0" presId="urn:microsoft.com/office/officeart/2005/8/layout/vProcess5"/>
    <dgm:cxn modelId="{F80FF5B9-9410-4A8C-8A54-E38BAD219687}" type="presParOf" srcId="{F353BF90-2403-43A3-B8D7-F251BD56FCCE}" destId="{E8F4142B-64D3-4DDD-BAA3-BF659BB2D74C}" srcOrd="1" destOrd="0" presId="urn:microsoft.com/office/officeart/2005/8/layout/vProcess5"/>
    <dgm:cxn modelId="{31672D03-8598-468F-97DA-69E086F1E07C}" type="presParOf" srcId="{F353BF90-2403-43A3-B8D7-F251BD56FCCE}" destId="{2B7E6B88-623E-4AD1-B530-5D1CEEEED04B}" srcOrd="2" destOrd="0" presId="urn:microsoft.com/office/officeart/2005/8/layout/vProcess5"/>
    <dgm:cxn modelId="{DFB7004B-B285-4BAF-A1BE-13405F1AFCAD}" type="presParOf" srcId="{F353BF90-2403-43A3-B8D7-F251BD56FCCE}" destId="{138DF489-CD5B-4203-A282-BC446748EC7F}" srcOrd="3" destOrd="0" presId="urn:microsoft.com/office/officeart/2005/8/layout/vProcess5"/>
    <dgm:cxn modelId="{20A44317-0591-49D9-9B0D-9E6D0A014FFC}" type="presParOf" srcId="{F353BF90-2403-43A3-B8D7-F251BD56FCCE}" destId="{8F6E2DB6-32CC-410A-88ED-EE0D9AD3D519}" srcOrd="4" destOrd="0" presId="urn:microsoft.com/office/officeart/2005/8/layout/vProcess5"/>
    <dgm:cxn modelId="{BD3E4881-8FFE-4107-83EC-57AAD6FEC9F2}" type="presParOf" srcId="{F353BF90-2403-43A3-B8D7-F251BD56FCCE}" destId="{40E7275A-06F4-46BD-8F97-E9D5ABFA1CA4}" srcOrd="5" destOrd="0" presId="urn:microsoft.com/office/officeart/2005/8/layout/vProcess5"/>
    <dgm:cxn modelId="{9B441132-CABA-4861-BE5B-329DD445C317}" type="presParOf" srcId="{F353BF90-2403-43A3-B8D7-F251BD56FCCE}" destId="{845A87BA-081C-4A70-AD11-932F1BDD6B4C}" srcOrd="6" destOrd="0" presId="urn:microsoft.com/office/officeart/2005/8/layout/vProcess5"/>
    <dgm:cxn modelId="{884C0A3A-A76B-474D-AEB9-B85DC383F24C}" type="presParOf" srcId="{F353BF90-2403-43A3-B8D7-F251BD56FCCE}" destId="{CBF04785-4431-4253-A052-B005F1643344}" srcOrd="7" destOrd="0" presId="urn:microsoft.com/office/officeart/2005/8/layout/vProcess5"/>
    <dgm:cxn modelId="{77911966-0523-4DAE-8661-9A6A8E32885B}" type="presParOf" srcId="{F353BF90-2403-43A3-B8D7-F251BD56FCCE}" destId="{0A8774AE-DA4C-45C1-97C5-920D0D0E250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6BB66-7BAB-43E1-9447-2547A5E27F46}">
      <dsp:nvSpPr>
        <dsp:cNvPr id="0" name=""/>
        <dsp:cNvSpPr/>
      </dsp:nvSpPr>
      <dsp:spPr>
        <a:xfrm>
          <a:off x="1106" y="357899"/>
          <a:ext cx="1391072" cy="5183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Domain 1</a:t>
          </a:r>
          <a:endParaRPr lang="en-US" sz="1200" kern="1200" dirty="0"/>
        </a:p>
      </dsp:txBody>
      <dsp:txXfrm>
        <a:off x="1106" y="357899"/>
        <a:ext cx="1391072" cy="345600"/>
      </dsp:txXfrm>
    </dsp:sp>
    <dsp:sp modelId="{46B79708-EF55-4598-964F-22E0EA2D3A56}">
      <dsp:nvSpPr>
        <dsp:cNvPr id="0" name=""/>
        <dsp:cNvSpPr/>
      </dsp:nvSpPr>
      <dsp:spPr>
        <a:xfrm>
          <a:off x="286025" y="703499"/>
          <a:ext cx="1391072" cy="691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Values and Ethics</a:t>
          </a:r>
          <a:endParaRPr lang="en-US" sz="1200" kern="1200" dirty="0"/>
        </a:p>
      </dsp:txBody>
      <dsp:txXfrm>
        <a:off x="306270" y="723744"/>
        <a:ext cx="1350582" cy="650710"/>
      </dsp:txXfrm>
    </dsp:sp>
    <dsp:sp modelId="{0281164B-71D9-4CEB-B489-2699BC3DA69F}">
      <dsp:nvSpPr>
        <dsp:cNvPr id="0" name=""/>
        <dsp:cNvSpPr/>
      </dsp:nvSpPr>
      <dsp:spPr>
        <a:xfrm>
          <a:off x="1603060" y="357531"/>
          <a:ext cx="447068" cy="34633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03060" y="426798"/>
        <a:ext cx="343167" cy="207802"/>
      </dsp:txXfrm>
    </dsp:sp>
    <dsp:sp modelId="{89511A5C-6F65-49FF-80B2-0E229C7955BC}">
      <dsp:nvSpPr>
        <dsp:cNvPr id="0" name=""/>
        <dsp:cNvSpPr/>
      </dsp:nvSpPr>
      <dsp:spPr>
        <a:xfrm>
          <a:off x="2235705" y="357899"/>
          <a:ext cx="1391072" cy="5183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Domain 2</a:t>
          </a:r>
          <a:endParaRPr lang="en-US" sz="1200" kern="1200" dirty="0"/>
        </a:p>
      </dsp:txBody>
      <dsp:txXfrm>
        <a:off x="2235705" y="357899"/>
        <a:ext cx="1391072" cy="345600"/>
      </dsp:txXfrm>
    </dsp:sp>
    <dsp:sp modelId="{78D34A2C-A046-4FC0-AD2A-CFCB6A205BCA}">
      <dsp:nvSpPr>
        <dsp:cNvPr id="0" name=""/>
        <dsp:cNvSpPr/>
      </dsp:nvSpPr>
      <dsp:spPr>
        <a:xfrm>
          <a:off x="2520623" y="703499"/>
          <a:ext cx="1391072" cy="691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Roles and Responsibilities</a:t>
          </a:r>
          <a:endParaRPr lang="en-US" sz="1200" kern="1200" dirty="0"/>
        </a:p>
      </dsp:txBody>
      <dsp:txXfrm>
        <a:off x="2540868" y="723744"/>
        <a:ext cx="1350582" cy="650710"/>
      </dsp:txXfrm>
    </dsp:sp>
    <dsp:sp modelId="{E45440A5-4885-46CF-B615-27D5101EF55B}">
      <dsp:nvSpPr>
        <dsp:cNvPr id="0" name=""/>
        <dsp:cNvSpPr/>
      </dsp:nvSpPr>
      <dsp:spPr>
        <a:xfrm>
          <a:off x="3837659" y="357531"/>
          <a:ext cx="447068" cy="34633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837659" y="426798"/>
        <a:ext cx="343167" cy="207802"/>
      </dsp:txXfrm>
    </dsp:sp>
    <dsp:sp modelId="{BC7DFF8F-DBBC-43EC-B038-DF2F13F54996}">
      <dsp:nvSpPr>
        <dsp:cNvPr id="0" name=""/>
        <dsp:cNvSpPr/>
      </dsp:nvSpPr>
      <dsp:spPr>
        <a:xfrm>
          <a:off x="4470303" y="357899"/>
          <a:ext cx="1391072" cy="5183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Domain 3</a:t>
          </a:r>
          <a:endParaRPr lang="en-US" sz="1200" kern="1200" dirty="0"/>
        </a:p>
      </dsp:txBody>
      <dsp:txXfrm>
        <a:off x="4470303" y="357899"/>
        <a:ext cx="1391072" cy="345600"/>
      </dsp:txXfrm>
    </dsp:sp>
    <dsp:sp modelId="{986880FF-54B8-409F-9B64-258FB86EA73D}">
      <dsp:nvSpPr>
        <dsp:cNvPr id="0" name=""/>
        <dsp:cNvSpPr/>
      </dsp:nvSpPr>
      <dsp:spPr>
        <a:xfrm>
          <a:off x="4755222" y="703499"/>
          <a:ext cx="1391072" cy="691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Communication</a:t>
          </a:r>
          <a:endParaRPr lang="en-US" sz="1200" kern="1200" dirty="0"/>
        </a:p>
      </dsp:txBody>
      <dsp:txXfrm>
        <a:off x="4775467" y="723744"/>
        <a:ext cx="1350582" cy="650710"/>
      </dsp:txXfrm>
    </dsp:sp>
    <dsp:sp modelId="{75AF1D75-0DB2-4E22-9242-8FD84CA33956}">
      <dsp:nvSpPr>
        <dsp:cNvPr id="0" name=""/>
        <dsp:cNvSpPr/>
      </dsp:nvSpPr>
      <dsp:spPr>
        <a:xfrm>
          <a:off x="6072257" y="357531"/>
          <a:ext cx="447068" cy="34633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072257" y="426798"/>
        <a:ext cx="343167" cy="207802"/>
      </dsp:txXfrm>
    </dsp:sp>
    <dsp:sp modelId="{6C0DAE4A-0E36-433F-B088-3E0C761BF924}">
      <dsp:nvSpPr>
        <dsp:cNvPr id="0" name=""/>
        <dsp:cNvSpPr/>
      </dsp:nvSpPr>
      <dsp:spPr>
        <a:xfrm>
          <a:off x="6704902" y="357899"/>
          <a:ext cx="1391072" cy="5183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smtClean="0"/>
            <a:t>Domain 4</a:t>
          </a:r>
          <a:endParaRPr lang="en-US" sz="1200" kern="1200" dirty="0"/>
        </a:p>
      </dsp:txBody>
      <dsp:txXfrm>
        <a:off x="6704902" y="357899"/>
        <a:ext cx="1391072" cy="345600"/>
      </dsp:txXfrm>
    </dsp:sp>
    <dsp:sp modelId="{57A031A2-BA27-4629-9B77-BD10C60A17E0}">
      <dsp:nvSpPr>
        <dsp:cNvPr id="0" name=""/>
        <dsp:cNvSpPr/>
      </dsp:nvSpPr>
      <dsp:spPr>
        <a:xfrm>
          <a:off x="6989820" y="703499"/>
          <a:ext cx="1391072" cy="69120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Teams </a:t>
          </a:r>
          <a:r>
            <a:rPr lang="en-US" sz="1200" kern="1200" dirty="0" smtClean="0"/>
            <a:t>and Teamwork</a:t>
          </a:r>
          <a:endParaRPr lang="en-US" sz="1200" kern="1200" dirty="0"/>
        </a:p>
      </dsp:txBody>
      <dsp:txXfrm>
        <a:off x="7010065" y="723744"/>
        <a:ext cx="1350582" cy="650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4142B-64D3-4DDD-BAA3-BF659BB2D74C}">
      <dsp:nvSpPr>
        <dsp:cNvPr id="0" name=""/>
        <dsp:cNvSpPr/>
      </dsp:nvSpPr>
      <dsp:spPr>
        <a:xfrm>
          <a:off x="0" y="0"/>
          <a:ext cx="5181600" cy="12192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Exposure: IPE 510       </a:t>
          </a:r>
          <a:r>
            <a:rPr lang="en-US" sz="2400" i="1" kern="1200" dirty="0" smtClean="0"/>
            <a:t>Introduce (fall semester)</a:t>
          </a:r>
          <a:endParaRPr lang="en-US" sz="2400" i="1" kern="1200" dirty="0"/>
        </a:p>
      </dsp:txBody>
      <dsp:txXfrm>
        <a:off x="35709" y="35709"/>
        <a:ext cx="3865988" cy="1147782"/>
      </dsp:txXfrm>
    </dsp:sp>
    <dsp:sp modelId="{2B7E6B88-623E-4AD1-B530-5D1CEEEED04B}">
      <dsp:nvSpPr>
        <dsp:cNvPr id="0" name=""/>
        <dsp:cNvSpPr/>
      </dsp:nvSpPr>
      <dsp:spPr>
        <a:xfrm>
          <a:off x="457199" y="1422399"/>
          <a:ext cx="5181600" cy="1219200"/>
        </a:xfrm>
        <a:prstGeom prst="roundRect">
          <a:avLst>
            <a:gd name="adj" fmla="val 10000"/>
          </a:avLst>
        </a:prstGeom>
        <a:solidFill>
          <a:schemeClr val="tx2">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rPr>
            <a:t>Immersion: IPE 520      </a:t>
          </a:r>
          <a:r>
            <a:rPr lang="en-US" sz="2400" i="1" kern="1200" dirty="0" smtClean="0">
              <a:solidFill>
                <a:schemeClr val="bg1"/>
              </a:solidFill>
            </a:rPr>
            <a:t>Engage (fall semester)</a:t>
          </a:r>
          <a:endParaRPr lang="en-US" sz="2400" i="1" kern="1200" dirty="0">
            <a:solidFill>
              <a:schemeClr val="bg1"/>
            </a:solidFill>
          </a:endParaRPr>
        </a:p>
      </dsp:txBody>
      <dsp:txXfrm>
        <a:off x="492908" y="1458108"/>
        <a:ext cx="3860502" cy="1147782"/>
      </dsp:txXfrm>
    </dsp:sp>
    <dsp:sp modelId="{138DF489-CD5B-4203-A282-BC446748EC7F}">
      <dsp:nvSpPr>
        <dsp:cNvPr id="0" name=""/>
        <dsp:cNvSpPr/>
      </dsp:nvSpPr>
      <dsp:spPr>
        <a:xfrm>
          <a:off x="914399" y="2844799"/>
          <a:ext cx="5181600" cy="1219200"/>
        </a:xfrm>
        <a:prstGeom prst="roundRect">
          <a:avLst>
            <a:gd name="adj" fmla="val 10000"/>
          </a:avLst>
        </a:prstGeom>
        <a:solidFill>
          <a:schemeClr val="bg2">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Competence: IPE 530 </a:t>
          </a:r>
          <a:r>
            <a:rPr lang="en-US" sz="2400" i="1" kern="1200" dirty="0" smtClean="0"/>
            <a:t>Collaborate (spring semester)</a:t>
          </a:r>
          <a:endParaRPr lang="en-US" sz="2400" i="1" kern="1200" dirty="0"/>
        </a:p>
      </dsp:txBody>
      <dsp:txXfrm>
        <a:off x="950108" y="2880508"/>
        <a:ext cx="3860502" cy="1147782"/>
      </dsp:txXfrm>
    </dsp:sp>
    <dsp:sp modelId="{8F6E2DB6-32CC-410A-88ED-EE0D9AD3D519}">
      <dsp:nvSpPr>
        <dsp:cNvPr id="0" name=""/>
        <dsp:cNvSpPr/>
      </dsp:nvSpPr>
      <dsp:spPr>
        <a:xfrm>
          <a:off x="4389120" y="924560"/>
          <a:ext cx="792480" cy="79248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40E7275A-06F4-46BD-8F97-E9D5ABFA1CA4}">
      <dsp:nvSpPr>
        <dsp:cNvPr id="0" name=""/>
        <dsp:cNvSpPr/>
      </dsp:nvSpPr>
      <dsp:spPr>
        <a:xfrm>
          <a:off x="4846320" y="2338832"/>
          <a:ext cx="792480" cy="79248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CD97A-C932-4A1F-BAF3-A2CAA874EFDF}" type="datetimeFigureOut">
              <a:rPr lang="en-US" smtClean="0"/>
              <a:t>10/18/2019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0A256-4015-48C9-88C6-4A1D2B86C471}" type="slidenum">
              <a:rPr lang="en-US" smtClean="0"/>
              <a:t>‹#›</a:t>
            </a:fld>
            <a:endParaRPr lang="en-US"/>
          </a:p>
        </p:txBody>
      </p:sp>
    </p:spTree>
    <p:extLst>
      <p:ext uri="{BB962C8B-B14F-4D97-AF65-F5344CB8AC3E}">
        <p14:creationId xmlns:p14="http://schemas.microsoft.com/office/powerpoint/2010/main" val="34131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MPH represents 12% of the IPE population, with</a:t>
            </a:r>
            <a:r>
              <a:rPr lang="en-US" baseline="0" dirty="0" smtClean="0"/>
              <a:t> nursing representing the largest proportion at 29%</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5</a:t>
            </a:fld>
            <a:endParaRPr lang="en-US"/>
          </a:p>
        </p:txBody>
      </p:sp>
    </p:spTree>
    <p:extLst>
      <p:ext uri="{BB962C8B-B14F-4D97-AF65-F5344CB8AC3E}">
        <p14:creationId xmlns:p14="http://schemas.microsoft.com/office/powerpoint/2010/main" val="188036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they make an effort to remain</a:t>
            </a:r>
            <a:r>
              <a:rPr lang="en-US" baseline="0" dirty="0" smtClean="0"/>
              <a:t> </a:t>
            </a:r>
            <a:r>
              <a:rPr lang="en-US" baseline="0" dirty="0" err="1" smtClean="0"/>
              <a:t>interprofessional</a:t>
            </a:r>
            <a:r>
              <a:rPr lang="en-US" baseline="0" dirty="0" smtClean="0"/>
              <a:t> and collaborative?</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19</a:t>
            </a:fld>
            <a:endParaRPr lang="en-US"/>
          </a:p>
        </p:txBody>
      </p:sp>
    </p:spTree>
    <p:extLst>
      <p:ext uri="{BB962C8B-B14F-4D97-AF65-F5344CB8AC3E}">
        <p14:creationId xmlns:p14="http://schemas.microsoft.com/office/powerpoint/2010/main" val="85654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Driven by our Christian commitment, CBUs MPH Program prepares students</a:t>
            </a:r>
            <a:r>
              <a:rPr lang="en-US" sz="800" b="1" kern="1200" dirty="0" smtClean="0">
                <a:solidFill>
                  <a:schemeClr val="tx1"/>
                </a:solidFill>
                <a:latin typeface="+mn-lt"/>
                <a:ea typeface="+mn-ea"/>
                <a:cs typeface="+mn-cs"/>
              </a:rPr>
              <a:t> </a:t>
            </a:r>
            <a:r>
              <a:rPr lang="en-US" sz="800" kern="1200" dirty="0" smtClean="0">
                <a:solidFill>
                  <a:schemeClr val="tx1"/>
                </a:solidFill>
                <a:latin typeface="+mn-lt"/>
                <a:ea typeface="+mn-ea"/>
                <a:cs typeface="+mn-cs"/>
              </a:rPr>
              <a:t>to serve as practitioners, researchers and educators in the area of public health, who are capable of improving and preventing local, national and global health problems by delivering life-span health and wellness education through excellent teaching and mentoring, meaningful scholarship and servant relationships.</a:t>
            </a:r>
          </a:p>
          <a:p>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6</a:t>
            </a:fld>
            <a:endParaRPr lang="en-US"/>
          </a:p>
        </p:txBody>
      </p:sp>
    </p:spTree>
    <p:extLst>
      <p:ext uri="{BB962C8B-B14F-4D97-AF65-F5344CB8AC3E}">
        <p14:creationId xmlns:p14="http://schemas.microsoft.com/office/powerpoint/2010/main" val="193960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2009 six national education associations of schools of the health professions formed a collaborative to promote and encourage constituent efforts that would advance substantive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learning experiences to help prepare future health professionals for enhanced team-based care of patients and improved population health outcomes. These organizations that represent higher education in allopathic and osteopathic medicine, dentistry, nursing, pharmacy, and public health created core competencies for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collaborative practice to guide curricula development across health professions schools.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Although the original 2011 panel focused its recommendations on the professions of medicine, nursing, pharmacy, dentistry, and public health, IPEC continues to engage multiple health professions in its efforts to guide curriculum development across health professions schools.</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7</a:t>
            </a:fld>
            <a:endParaRPr lang="en-US"/>
          </a:p>
        </p:txBody>
      </p:sp>
    </p:spTree>
    <p:extLst>
      <p:ext uri="{BB962C8B-B14F-4D97-AF65-F5344CB8AC3E}">
        <p14:creationId xmlns:p14="http://schemas.microsoft.com/office/powerpoint/2010/main" val="13373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programs have a faculty lead that attends bi-monthly meetings is active in development of curriculum.  Tyr to ensure the # of faculty involved reflect the size of the grad program.  </a:t>
            </a:r>
            <a:r>
              <a:rPr lang="en-US" baseline="0" dirty="0" err="1" smtClean="0"/>
              <a:t>Eg</a:t>
            </a:r>
            <a:r>
              <a:rPr lang="en-US" baseline="0" dirty="0" smtClean="0"/>
              <a:t>. PH has 20-30 students for each cohort, so 2-3 faculty participate.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A32508-1D65-4A01-9B09-25340343383E}" type="slidenum">
              <a:rPr lang="en-US" smtClean="0"/>
              <a:t>9</a:t>
            </a:fld>
            <a:endParaRPr lang="en-US"/>
          </a:p>
        </p:txBody>
      </p:sp>
    </p:spTree>
    <p:extLst>
      <p:ext uri="{BB962C8B-B14F-4D97-AF65-F5344CB8AC3E}">
        <p14:creationId xmlns:p14="http://schemas.microsoft.com/office/powerpoint/2010/main" val="64488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program may insert their</a:t>
            </a:r>
            <a:r>
              <a:rPr lang="en-US" baseline="0" dirty="0" smtClean="0"/>
              <a:t> students at slightly different intervals. </a:t>
            </a:r>
          </a:p>
          <a:p>
            <a:endParaRPr lang="en-US" baseline="0" dirty="0" smtClean="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Introduce learners early in their educational programs to engage in activities that offer knowledge based information, focused on “describing roles and responsibilities” and “demonstrating awareness of </a:t>
            </a:r>
            <a:r>
              <a:rPr lang="en-US" sz="1200" kern="1200" dirty="0" err="1" smtClean="0">
                <a:solidFill>
                  <a:schemeClr val="tx1"/>
                </a:solidFill>
                <a:effectLst/>
                <a:latin typeface="+mn-lt"/>
                <a:ea typeface="+mn-ea"/>
                <a:cs typeface="+mn-cs"/>
              </a:rPr>
              <a:t>interprofessional</a:t>
            </a:r>
            <a:r>
              <a:rPr lang="en-US" sz="1200" kern="1200" dirty="0" smtClean="0">
                <a:solidFill>
                  <a:schemeClr val="tx1"/>
                </a:solidFill>
                <a:effectLst/>
                <a:latin typeface="+mn-lt"/>
                <a:ea typeface="+mn-ea"/>
                <a:cs typeface="+mn-cs"/>
              </a:rPr>
              <a:t> (IP) communication and teamwork in the context of shared curricular topics required across health professions. An introductory level hybrid course of Inter-Professional Education Collaborative (IPEC) competencies and an end of course seminar for all students will be required.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Engage intermediate learners in their educational program together through their own programs activities that provide opportunities to continue to build upon IPE competencies. Programs will integrate multifaceted active teaching methods such as simulation, problem based learning, clinical practicum, community –based projects, service-learning, and other IPE activities.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Integrate advanced learners to work collaboratively as appropriate, to assess, plan, provide care/intervention and make decisions to optimize client/patient, family, and community health outcomes and improve quality of care through a University wide IPE simulation. Students will draw upon previously learned knowledge, skills, and attitudes related to the four domains of IPE education to effectively apply leadership qualities that support collaborative practice, and team effectiveness.</a:t>
            </a:r>
          </a:p>
          <a:p>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12</a:t>
            </a:fld>
            <a:endParaRPr lang="en-US"/>
          </a:p>
        </p:txBody>
      </p:sp>
    </p:spTree>
    <p:extLst>
      <p:ext uri="{BB962C8B-B14F-4D97-AF65-F5344CB8AC3E}">
        <p14:creationId xmlns:p14="http://schemas.microsoft.com/office/powerpoint/2010/main" val="99908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fall 2019,</a:t>
            </a:r>
            <a:r>
              <a:rPr lang="en-US" baseline="0" dirty="0" smtClean="0"/>
              <a:t> we have reached full integration across health professional programs.</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13</a:t>
            </a:fld>
            <a:endParaRPr lang="en-US"/>
          </a:p>
        </p:txBody>
      </p:sp>
    </p:spTree>
    <p:extLst>
      <p:ext uri="{BB962C8B-B14F-4D97-AF65-F5344CB8AC3E}">
        <p14:creationId xmlns:p14="http://schemas.microsoft.com/office/powerpoint/2010/main" val="392479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also course assignments in IPE 510 and IPE 520</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16</a:t>
            </a:fld>
            <a:endParaRPr lang="en-US"/>
          </a:p>
        </p:txBody>
      </p:sp>
    </p:spTree>
    <p:extLst>
      <p:ext uri="{BB962C8B-B14F-4D97-AF65-F5344CB8AC3E}">
        <p14:creationId xmlns:p14="http://schemas.microsoft.com/office/powerpoint/2010/main" val="265164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Measured 6 domains: </a:t>
            </a:r>
          </a:p>
          <a:p>
            <a:endParaRPr lang="en-US" dirty="0" smtClean="0"/>
          </a:p>
          <a:p>
            <a:r>
              <a:rPr lang="en-US" sz="1200" b="0" i="0" kern="1200" dirty="0" smtClean="0">
                <a:solidFill>
                  <a:schemeClr val="tx1"/>
                </a:solidFill>
                <a:effectLst/>
                <a:latin typeface="+mn-lt"/>
                <a:ea typeface="+mn-ea"/>
                <a:cs typeface="+mn-cs"/>
              </a:rPr>
              <a:t>The ICCAS was designed to assess the change in </a:t>
            </a:r>
            <a:r>
              <a:rPr lang="en-US" sz="1200" b="0" i="0" kern="1200" dirty="0" err="1" smtClean="0">
                <a:solidFill>
                  <a:schemeClr val="tx1"/>
                </a:solidFill>
                <a:effectLst/>
                <a:latin typeface="+mn-lt"/>
                <a:ea typeface="+mn-ea"/>
                <a:cs typeface="+mn-cs"/>
              </a:rPr>
              <a:t>interprofessional</a:t>
            </a:r>
            <a:r>
              <a:rPr lang="en-US" sz="1200" b="0" i="0" kern="1200" dirty="0" smtClean="0">
                <a:solidFill>
                  <a:schemeClr val="tx1"/>
                </a:solidFill>
                <a:effectLst/>
                <a:latin typeface="+mn-lt"/>
                <a:ea typeface="+mn-ea"/>
                <a:cs typeface="+mn-cs"/>
              </a:rPr>
              <a:t> collaboration-related competencies in healthcare students and practicing clinicians before and after IPE training interventions. Specifically, this 20-item, self-report tool measures participants' skills in </a:t>
            </a:r>
            <a:r>
              <a:rPr lang="en-US" sz="1200" b="1" i="0" kern="1200" dirty="0" smtClean="0">
                <a:solidFill>
                  <a:schemeClr val="tx1"/>
                </a:solidFill>
                <a:effectLst/>
                <a:latin typeface="+mn-lt"/>
                <a:ea typeface="+mn-ea"/>
                <a:cs typeface="+mn-cs"/>
              </a:rPr>
              <a:t>communication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collaboration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roles and responsibilities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collaborative patient-family-centered approach</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conflict management/resolution</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team functioning</a:t>
            </a:r>
            <a:r>
              <a:rPr lang="en-US" sz="1200" b="0" i="0" kern="1200" dirty="0" smtClean="0">
                <a:solidFill>
                  <a:schemeClr val="tx1"/>
                </a:solidFill>
                <a:effectLst/>
                <a:latin typeface="+mn-lt"/>
                <a:ea typeface="+mn-ea"/>
                <a:cs typeface="+mn-cs"/>
              </a:rPr>
              <a:t>.  Using a retrospective pre-post approach, participants complete the tool after IPE training, but rate their abilities twice: once as they recall them prior to training, and again now that training is done. The results can allow IPE intervention programs to evaluate the effectiveness of interventions, as well as help individuals to reflect on how training impacts their teamwork competencies. The validity study revealed high internal consistency and a single explanatory factor underlying all six domains.</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A0A256-4015-48C9-88C6-4A1D2B86C471}" type="slidenum">
              <a:rPr lang="en-US" smtClean="0"/>
              <a:t>17</a:t>
            </a:fld>
            <a:endParaRPr lang="en-US"/>
          </a:p>
        </p:txBody>
      </p:sp>
    </p:spTree>
    <p:extLst>
      <p:ext uri="{BB962C8B-B14F-4D97-AF65-F5344CB8AC3E}">
        <p14:creationId xmlns:p14="http://schemas.microsoft.com/office/powerpoint/2010/main" val="274837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MPH students don’t like to do things that they</a:t>
            </a:r>
            <a:r>
              <a:rPr lang="en-US" baseline="0" dirty="0" smtClean="0"/>
              <a:t> feel are not apart of the degree.  They also seem to dislike doing things on weekends…  However it has been a selling point of the MPH program.</a:t>
            </a:r>
            <a:endParaRPr lang="en-US" dirty="0"/>
          </a:p>
        </p:txBody>
      </p:sp>
      <p:sp>
        <p:nvSpPr>
          <p:cNvPr id="4" name="Slide Number Placeholder 3"/>
          <p:cNvSpPr>
            <a:spLocks noGrp="1"/>
          </p:cNvSpPr>
          <p:nvPr>
            <p:ph type="sldNum" sz="quarter" idx="10"/>
          </p:nvPr>
        </p:nvSpPr>
        <p:spPr/>
        <p:txBody>
          <a:bodyPr/>
          <a:lstStyle/>
          <a:p>
            <a:fld id="{4CA0A256-4015-48C9-88C6-4A1D2B86C471}" type="slidenum">
              <a:rPr lang="en-US" smtClean="0"/>
              <a:t>18</a:t>
            </a:fld>
            <a:endParaRPr lang="en-US"/>
          </a:p>
        </p:txBody>
      </p:sp>
    </p:spTree>
    <p:extLst>
      <p:ext uri="{BB962C8B-B14F-4D97-AF65-F5344CB8AC3E}">
        <p14:creationId xmlns:p14="http://schemas.microsoft.com/office/powerpoint/2010/main" val="393762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74D10C-3540-4177-870D-8FA200BD2393}"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235112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14600"/>
            <a:ext cx="82296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5AE7A-4F0E-4BF9-87AC-6156F985F253}"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154944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58F86-9649-4347-B6B3-0214A0253A4B}" type="datetime1">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59494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E75964-6A7B-4E17-97BF-B24EECC201E7}"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223958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AD38F-559F-4B13-B93C-356B748B2661}" type="datetime1">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101030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3B930-0164-40BB-ADAC-FDB186B00FBB}"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35352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636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52799"/>
            <a:ext cx="4040188" cy="2773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636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52799"/>
            <a:ext cx="4041775" cy="2773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04D3E69-07F5-4FA1-8670-B5DB9FA38F8D}" type="datetime1">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204976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98ACE-8755-4084-9F39-AAFB926D7D70}" type="datetime1">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121389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28608-E1AB-4FC8-818D-A53DAFC958DB}" type="datetime1">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215460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5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52550"/>
            <a:ext cx="5111750" cy="4773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FF2FD-AFB8-472C-B828-FF9A4B2F9DFB}"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273913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2D0D1-F1E3-4390-9F4C-83B69128CA39}" type="datetime1">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97C7-B99F-48D0-BFE5-76A057DA9DAA}" type="slidenum">
              <a:rPr lang="en-US" smtClean="0"/>
              <a:t>‹#›</a:t>
            </a:fld>
            <a:endParaRPr lang="en-US"/>
          </a:p>
        </p:txBody>
      </p:sp>
    </p:spTree>
    <p:extLst>
      <p:ext uri="{BB962C8B-B14F-4D97-AF65-F5344CB8AC3E}">
        <p14:creationId xmlns:p14="http://schemas.microsoft.com/office/powerpoint/2010/main" val="14503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336B1-60D0-431E-91C4-EA5F27F2D9A2}" type="datetime1">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597C7-B99F-48D0-BFE5-76A057DA9DAA}"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47638" y="274638"/>
            <a:ext cx="4848723" cy="639762"/>
          </a:xfrm>
          <a:prstGeom prst="rect">
            <a:avLst/>
          </a:prstGeom>
        </p:spPr>
      </p:pic>
    </p:spTree>
    <p:extLst>
      <p:ext uri="{BB962C8B-B14F-4D97-AF65-F5344CB8AC3E}">
        <p14:creationId xmlns:p14="http://schemas.microsoft.com/office/powerpoint/2010/main" val="199406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lbaptist.edu/college-of-nursing/interprofessional-education/what-ipe" TargetMode="External"/><Relationship Id="rId2" Type="http://schemas.openxmlformats.org/officeDocument/2006/relationships/hyperlink" Target="mailto:mpenny@calbaptist.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9757" y="3886200"/>
            <a:ext cx="7798443" cy="1522491"/>
          </a:xfrm>
        </p:spPr>
        <p:txBody>
          <a:bodyPr>
            <a:noAutofit/>
          </a:bodyPr>
          <a:lstStyle/>
          <a:p>
            <a:pPr algn="l"/>
            <a:r>
              <a:rPr lang="en-US" sz="1800" dirty="0" smtClean="0">
                <a:solidFill>
                  <a:schemeClr val="tx1"/>
                </a:solidFill>
              </a:rPr>
              <a:t>Dayna Herrera, Jolene Dickert, Nicole MacDonald, Heather Ontiveros, Bryan Ness, and Sarah Pearce</a:t>
            </a:r>
            <a:endParaRPr lang="en-US" sz="1800" dirty="0">
              <a:solidFill>
                <a:schemeClr val="tx1"/>
              </a:solidFill>
            </a:endParaRPr>
          </a:p>
          <a:p>
            <a:pPr algn="l"/>
            <a:endParaRPr lang="en-US" sz="1800" dirty="0">
              <a:solidFill>
                <a:schemeClr val="tx1"/>
              </a:solidFill>
            </a:endParaRPr>
          </a:p>
          <a:p>
            <a:pPr algn="l"/>
            <a:r>
              <a:rPr lang="en-US" sz="1800" dirty="0">
                <a:solidFill>
                  <a:schemeClr val="tx1"/>
                </a:solidFill>
              </a:rPr>
              <a:t>American Public Health Association</a:t>
            </a:r>
          </a:p>
          <a:p>
            <a:pPr algn="l"/>
            <a:r>
              <a:rPr lang="en-US" sz="1800" dirty="0" smtClean="0">
                <a:solidFill>
                  <a:schemeClr val="tx1"/>
                </a:solidFill>
              </a:rPr>
              <a:t>147</a:t>
            </a:r>
            <a:r>
              <a:rPr lang="en-US" sz="1800" baseline="30000" dirty="0" smtClean="0">
                <a:solidFill>
                  <a:schemeClr val="tx1"/>
                </a:solidFill>
              </a:rPr>
              <a:t>th</a:t>
            </a:r>
            <a:r>
              <a:rPr lang="en-US" sz="1800" dirty="0" smtClean="0">
                <a:solidFill>
                  <a:schemeClr val="tx1"/>
                </a:solidFill>
              </a:rPr>
              <a:t> </a:t>
            </a:r>
            <a:r>
              <a:rPr lang="en-US" sz="1800" dirty="0">
                <a:solidFill>
                  <a:schemeClr val="tx1"/>
                </a:solidFill>
              </a:rPr>
              <a:t>Annual Meeting &amp; Exposition</a:t>
            </a:r>
          </a:p>
          <a:p>
            <a:pPr algn="l"/>
            <a:r>
              <a:rPr lang="en-US" sz="1800" dirty="0">
                <a:solidFill>
                  <a:schemeClr val="tx1"/>
                </a:solidFill>
              </a:rPr>
              <a:t>Monday, November </a:t>
            </a:r>
            <a:r>
              <a:rPr lang="en-US" sz="1800" dirty="0" smtClean="0">
                <a:solidFill>
                  <a:schemeClr val="tx1"/>
                </a:solidFill>
              </a:rPr>
              <a:t>4, 2019</a:t>
            </a:r>
            <a:endParaRPr lang="en-US" sz="1800" dirty="0">
              <a:solidFill>
                <a:schemeClr val="tx1"/>
              </a:solidFill>
            </a:endParaRPr>
          </a:p>
          <a:p>
            <a:pPr algn="l"/>
            <a:r>
              <a:rPr lang="en-US" sz="1800" dirty="0" smtClean="0">
                <a:solidFill>
                  <a:schemeClr val="tx1"/>
                </a:solidFill>
              </a:rPr>
              <a:t>Philadelphia, Pennsylvania</a:t>
            </a:r>
            <a:endParaRPr lang="en-US" sz="1800" dirty="0">
              <a:solidFill>
                <a:schemeClr val="tx1"/>
              </a:solidFill>
            </a:endParaRPr>
          </a:p>
          <a:p>
            <a:pPr algn="l"/>
            <a:r>
              <a:rPr lang="en-US" sz="1800" dirty="0">
                <a:solidFill>
                  <a:schemeClr val="tx1"/>
                </a:solidFill>
              </a:rPr>
              <a:t>Session </a:t>
            </a:r>
            <a:r>
              <a:rPr lang="en-US" sz="1800" dirty="0" smtClean="0">
                <a:solidFill>
                  <a:schemeClr val="tx1"/>
                </a:solidFill>
              </a:rPr>
              <a:t>3170.0</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98E597C7-B99F-48D0-BFE5-76A057DA9DAA}" type="slidenum">
              <a:rPr lang="en-US" smtClean="0"/>
              <a:t>1</a:t>
            </a:fld>
            <a:endParaRPr lang="en-US"/>
          </a:p>
        </p:txBody>
      </p:sp>
      <p:sp>
        <p:nvSpPr>
          <p:cNvPr id="7" name="Title 1"/>
          <p:cNvSpPr>
            <a:spLocks noGrp="1"/>
          </p:cNvSpPr>
          <p:nvPr>
            <p:ph type="ctrTitle"/>
          </p:nvPr>
        </p:nvSpPr>
        <p:spPr>
          <a:xfrm>
            <a:off x="680012" y="1733571"/>
            <a:ext cx="7778187" cy="1470025"/>
          </a:xfrm>
        </p:spPr>
        <p:txBody>
          <a:bodyPr>
            <a:normAutofit fontScale="90000"/>
          </a:bodyPr>
          <a:lstStyle/>
          <a:p>
            <a:pPr algn="l"/>
            <a:r>
              <a:rPr lang="en-US" sz="4000" dirty="0" smtClean="0"/>
              <a:t>Called </a:t>
            </a:r>
            <a:r>
              <a:rPr lang="en-US" sz="4000" dirty="0"/>
              <a:t>2</a:t>
            </a:r>
            <a:r>
              <a:rPr lang="en-US" sz="4000" dirty="0" smtClean="0"/>
              <a:t> Collaborate:          </a:t>
            </a:r>
            <a:br>
              <a:rPr lang="en-US" sz="4000" dirty="0" smtClean="0"/>
            </a:br>
            <a:r>
              <a:rPr lang="en-US" sz="4000" i="1" dirty="0" smtClean="0"/>
              <a:t>An Interprofessional Approach to Public Health Education</a:t>
            </a:r>
            <a:r>
              <a:rPr lang="en-US" dirty="0"/>
              <a:t/>
            </a:r>
            <a:br>
              <a:rPr lang="en-US" dirty="0"/>
            </a:br>
            <a:endParaRPr lang="en-US" dirty="0"/>
          </a:p>
        </p:txBody>
      </p:sp>
      <p:cxnSp>
        <p:nvCxnSpPr>
          <p:cNvPr id="8" name="Straight Connector 7"/>
          <p:cNvCxnSpPr/>
          <p:nvPr/>
        </p:nvCxnSpPr>
        <p:spPr>
          <a:xfrm>
            <a:off x="685800" y="3886200"/>
            <a:ext cx="7449312"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Subtitle 5"/>
          <p:cNvSpPr txBox="1">
            <a:spLocks/>
          </p:cNvSpPr>
          <p:nvPr/>
        </p:nvSpPr>
        <p:spPr>
          <a:xfrm>
            <a:off x="659757" y="3429000"/>
            <a:ext cx="7798443" cy="358092"/>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r>
              <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Marshare </a:t>
            </a:r>
            <a:r>
              <a:rPr kumimoji="0" lang="en-US" sz="2000" b="0" i="0" strike="noStrike" kern="1200" cap="none" spc="0" normalizeH="0" baseline="0" noProof="0" dirty="0" smtClean="0">
                <a:ln>
                  <a:noFill/>
                </a:ln>
                <a:solidFill>
                  <a:sysClr val="windowText" lastClr="000000">
                    <a:lumMod val="75000"/>
                    <a:lumOff val="25000"/>
                  </a:sysClr>
                </a:solidFill>
                <a:effectLst/>
                <a:uLnTx/>
                <a:uFillTx/>
                <a:latin typeface="Arial"/>
                <a:ea typeface="+mn-ea"/>
                <a:cs typeface="+mn-cs"/>
              </a:rPr>
              <a:t>Penny</a:t>
            </a: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spTree>
    <p:extLst>
      <p:ext uri="{BB962C8B-B14F-4D97-AF65-F5344CB8AC3E}">
        <p14:creationId xmlns:p14="http://schemas.microsoft.com/office/powerpoint/2010/main" val="368020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E597C7-B99F-48D0-BFE5-76A057DA9DAA}" type="slidenum">
              <a:rPr lang="en-US" smtClean="0"/>
              <a:t>10</a:t>
            </a:fld>
            <a:endParaRPr lang="en-US"/>
          </a:p>
        </p:txBody>
      </p:sp>
      <p:pic>
        <p:nvPicPr>
          <p:cNvPr id="3" name="Picture 2"/>
          <p:cNvPicPr>
            <a:picLocks noChangeAspect="1"/>
          </p:cNvPicPr>
          <p:nvPr/>
        </p:nvPicPr>
        <p:blipFill>
          <a:blip r:embed="rId2"/>
          <a:stretch>
            <a:fillRect/>
          </a:stretch>
        </p:blipFill>
        <p:spPr>
          <a:xfrm>
            <a:off x="762000" y="1371600"/>
            <a:ext cx="7241908" cy="4886325"/>
          </a:xfrm>
          <a:prstGeom prst="rect">
            <a:avLst/>
          </a:prstGeom>
        </p:spPr>
      </p:pic>
    </p:spTree>
    <p:extLst>
      <p:ext uri="{BB962C8B-B14F-4D97-AF65-F5344CB8AC3E}">
        <p14:creationId xmlns:p14="http://schemas.microsoft.com/office/powerpoint/2010/main" val="333658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Curricula</a:t>
            </a:r>
            <a:r>
              <a:rPr lang="en-US" dirty="0" smtClean="0"/>
              <a:t/>
            </a:r>
            <a:br>
              <a:rPr lang="en-US" dirty="0" smtClean="0"/>
            </a:br>
            <a:r>
              <a:rPr lang="en-US" sz="4000" dirty="0" smtClean="0"/>
              <a:t>IPEC Competency Domains</a:t>
            </a:r>
            <a:endParaRPr lang="en-US" sz="4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626349744"/>
              </p:ext>
            </p:extLst>
          </p:nvPr>
        </p:nvGraphicFramePr>
        <p:xfrm>
          <a:off x="457200" y="2590800"/>
          <a:ext cx="83820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sz="half" idx="2"/>
          </p:nvPr>
        </p:nvSpPr>
        <p:spPr>
          <a:xfrm>
            <a:off x="2095500" y="4343400"/>
            <a:ext cx="4953000" cy="1905000"/>
          </a:xfrm>
        </p:spPr>
        <p:txBody>
          <a:bodyPr>
            <a:normAutofit fontScale="92500" lnSpcReduction="20000"/>
          </a:bodyPr>
          <a:lstStyle/>
          <a:p>
            <a:pPr marL="0" indent="0">
              <a:buNone/>
            </a:pPr>
            <a:r>
              <a:rPr lang="en-US" dirty="0" smtClean="0"/>
              <a:t>These domains cut across all instructional areas and address:</a:t>
            </a:r>
          </a:p>
          <a:p>
            <a:pPr marL="914400" lvl="1" indent="-514350">
              <a:buFont typeface="+mj-lt"/>
              <a:buAutoNum type="arabicPeriod"/>
            </a:pPr>
            <a:r>
              <a:rPr lang="en-US" dirty="0" smtClean="0"/>
              <a:t>Knowledge</a:t>
            </a:r>
            <a:endParaRPr lang="en-US" dirty="0"/>
          </a:p>
          <a:p>
            <a:pPr marL="914400" lvl="1" indent="-514350">
              <a:buFont typeface="+mj-lt"/>
              <a:buAutoNum type="arabicPeriod"/>
            </a:pPr>
            <a:r>
              <a:rPr lang="en-US" dirty="0" smtClean="0"/>
              <a:t>Skills/Behaviors</a:t>
            </a:r>
          </a:p>
          <a:p>
            <a:pPr marL="914400" lvl="1" indent="-514350">
              <a:buFont typeface="+mj-lt"/>
              <a:buAutoNum type="arabicPeriod"/>
            </a:pPr>
            <a:r>
              <a:rPr lang="en-US" dirty="0" smtClean="0"/>
              <a:t>Attitudes</a:t>
            </a:r>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11</a:t>
            </a:fld>
            <a:endParaRPr lang="en-US"/>
          </a:p>
        </p:txBody>
      </p:sp>
    </p:spTree>
    <p:extLst>
      <p:ext uri="{BB962C8B-B14F-4D97-AF65-F5344CB8AC3E}">
        <p14:creationId xmlns:p14="http://schemas.microsoft.com/office/powerpoint/2010/main" val="249158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IPE Curricula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12</a:t>
            </a:fld>
            <a:endParaRPr lang="en-US"/>
          </a:p>
        </p:txBody>
      </p:sp>
      <p:graphicFrame>
        <p:nvGraphicFramePr>
          <p:cNvPr id="6" name="Diagram 5"/>
          <p:cNvGraphicFramePr/>
          <p:nvPr>
            <p:extLst>
              <p:ext uri="{D42A27DB-BD31-4B8C-83A1-F6EECF244321}">
                <p14:modId xmlns:p14="http://schemas.microsoft.com/office/powerpoint/2010/main" val="95801262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287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Content Placeholder 3"/>
          <p:cNvSpPr>
            <a:spLocks noGrp="1"/>
          </p:cNvSpPr>
          <p:nvPr>
            <p:ph idx="1"/>
          </p:nvPr>
        </p:nvSpPr>
        <p:spPr/>
        <p:txBody>
          <a:bodyPr/>
          <a:lstStyle/>
          <a:p>
            <a:r>
              <a:rPr lang="en-US" dirty="0" smtClean="0"/>
              <a:t>Begin rolling out curriculum in fall 2015</a:t>
            </a:r>
          </a:p>
          <a:p>
            <a:r>
              <a:rPr lang="en-US" dirty="0" smtClean="0"/>
              <a:t>An average of 120 students each year </a:t>
            </a:r>
          </a:p>
          <a:p>
            <a:r>
              <a:rPr lang="en-US" dirty="0" smtClean="0"/>
              <a:t>Fall 2019 has the largest cohort of 206</a:t>
            </a:r>
          </a:p>
          <a:p>
            <a:pPr lvl="1"/>
            <a:r>
              <a:rPr lang="en-US" dirty="0" smtClean="0"/>
              <a:t>AY 2015-2020: N=686</a:t>
            </a:r>
            <a:endParaRPr lang="en-US" dirty="0"/>
          </a:p>
        </p:txBody>
      </p:sp>
      <p:sp>
        <p:nvSpPr>
          <p:cNvPr id="2" name="Slide Number Placeholder 1"/>
          <p:cNvSpPr>
            <a:spLocks noGrp="1"/>
          </p:cNvSpPr>
          <p:nvPr>
            <p:ph type="sldNum" sz="quarter" idx="12"/>
          </p:nvPr>
        </p:nvSpPr>
        <p:spPr/>
        <p:txBody>
          <a:bodyPr/>
          <a:lstStyle/>
          <a:p>
            <a:fld id="{98E597C7-B99F-48D0-BFE5-76A057DA9DAA}" type="slidenum">
              <a:rPr lang="en-US" smtClean="0"/>
              <a:t>13</a:t>
            </a:fld>
            <a:endParaRPr lang="en-US"/>
          </a:p>
        </p:txBody>
      </p:sp>
    </p:spTree>
    <p:extLst>
      <p:ext uri="{BB962C8B-B14F-4D97-AF65-F5344CB8AC3E}">
        <p14:creationId xmlns:p14="http://schemas.microsoft.com/office/powerpoint/2010/main" val="126763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838200"/>
          </a:xfrm>
        </p:spPr>
        <p:txBody>
          <a:bodyPr/>
          <a:lstStyle/>
          <a:p>
            <a:r>
              <a:rPr lang="en-US" dirty="0" smtClean="0"/>
              <a:t>IPE 510 - Exposure</a:t>
            </a:r>
            <a:endParaRPr lang="en-US" dirty="0"/>
          </a:p>
        </p:txBody>
      </p:sp>
      <p:sp>
        <p:nvSpPr>
          <p:cNvPr id="2" name="Slide Number Placeholder 1"/>
          <p:cNvSpPr>
            <a:spLocks noGrp="1"/>
          </p:cNvSpPr>
          <p:nvPr>
            <p:ph type="sldNum" sz="quarter" idx="12"/>
          </p:nvPr>
        </p:nvSpPr>
        <p:spPr/>
        <p:txBody>
          <a:bodyPr/>
          <a:lstStyle/>
          <a:p>
            <a:fld id="{98E597C7-B99F-48D0-BFE5-76A057DA9DAA}" type="slidenum">
              <a:rPr lang="en-US" smtClean="0"/>
              <a:t>14</a:t>
            </a:fld>
            <a:endParaRPr lang="en-US"/>
          </a:p>
        </p:txBody>
      </p:sp>
      <p:pic>
        <p:nvPicPr>
          <p:cNvPr id="4" name="Picture 3"/>
          <p:cNvPicPr>
            <a:picLocks noChangeAspect="1"/>
          </p:cNvPicPr>
          <p:nvPr/>
        </p:nvPicPr>
        <p:blipFill>
          <a:blip r:embed="rId2"/>
          <a:stretch>
            <a:fillRect/>
          </a:stretch>
        </p:blipFill>
        <p:spPr>
          <a:xfrm>
            <a:off x="457200" y="1955093"/>
            <a:ext cx="8305800" cy="4902907"/>
          </a:xfrm>
          <a:prstGeom prst="rect">
            <a:avLst/>
          </a:prstGeom>
        </p:spPr>
      </p:pic>
    </p:spTree>
    <p:extLst>
      <p:ext uri="{BB962C8B-B14F-4D97-AF65-F5344CB8AC3E}">
        <p14:creationId xmlns:p14="http://schemas.microsoft.com/office/powerpoint/2010/main" val="698423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7400" y="1867079"/>
            <a:ext cx="3048000" cy="914400"/>
          </a:xfrm>
        </p:spPr>
        <p:txBody>
          <a:bodyPr>
            <a:normAutofit fontScale="90000"/>
          </a:bodyPr>
          <a:lstStyle/>
          <a:p>
            <a:r>
              <a:rPr lang="en-US" dirty="0" smtClean="0"/>
              <a:t>IPE 530 Competence-</a:t>
            </a:r>
            <a:br>
              <a:rPr lang="en-US" dirty="0" smtClean="0"/>
            </a:br>
            <a:r>
              <a:rPr lang="en-US" i="1" dirty="0" smtClean="0"/>
              <a:t>Simulation</a:t>
            </a:r>
            <a:endParaRPr lang="en-US" i="1" dirty="0"/>
          </a:p>
        </p:txBody>
      </p:sp>
      <p:sp>
        <p:nvSpPr>
          <p:cNvPr id="2" name="Slide Number Placeholder 1"/>
          <p:cNvSpPr>
            <a:spLocks noGrp="1"/>
          </p:cNvSpPr>
          <p:nvPr>
            <p:ph type="sldNum" sz="quarter" idx="12"/>
          </p:nvPr>
        </p:nvSpPr>
        <p:spPr/>
        <p:txBody>
          <a:bodyPr/>
          <a:lstStyle/>
          <a:p>
            <a:fld id="{98E597C7-B99F-48D0-BFE5-76A057DA9DAA}" type="slidenum">
              <a:rPr lang="en-US" smtClean="0"/>
              <a:t>15</a:t>
            </a:fld>
            <a:endParaRPr lang="en-US"/>
          </a:p>
        </p:txBody>
      </p:sp>
      <p:pic>
        <p:nvPicPr>
          <p:cNvPr id="1026" name="Picture 2" descr="https://lh3.googleusercontent.com/-YNsBGnKGzmtli-FG3q_hjEI9YAwyqA5dpDMNtDQTf2NUP4_pwkMUWrUMe1_dUgTkY5QrXUs4TyWDBSdiBU7mDJ8LFYa0n0ZU-rAk1RBsndkXJctjYZ-1YoFm7Sb-A5GGRb8ce4xE2Vk-5dL_hKmY12IPL6SMEC55gQSg6D6fdTYW3FSZ0oas0JUplIwBxnyy59uJN8LgbyddleKzEVwJ-J8VVd-uqECHpdXgqmhokUGBCZOSS5sXpgcyrHkXsb0SogvDow1Q_FoqcR-D9Bvmzat-r9Rz_2sMZ0wTPkIx3j-npFvfQYAy-UZ0paJRNZAcLUFFGimsRdgUlolgWkM78yPg7ETKN3DTULejsYVbcOr7cwKXWkzQf0EglLieQUXujazHG3rWdIIBAJj0glUHwOQ9zB8vfeolRMSd6KU9oqX1C4CPNwElUYzp6JWOlnalADE_vjtgVn5u-gCCcUK0DQIsM44gt2JsIp4oyodckWqwlprHb2NX_dCRKXnzR8DoESxDJMMop_N-2ByQZvKEA6qA2ZSlbqfaxdOCvdvclop9TSFBYcLIaGIz_SphWWzTf81mVL27XHytAVy9Di_lGUUyO7VilMn6QwoL-mUyJX3R56Q6DWesftn7D49erU_OMnCmEoTOI2o1gPOW_2pHLTrA_8IVgCE2sQcMxajp9QGTcS3vGURd-U=w641-h854-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429000" cy="4575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971800" y="1752957"/>
            <a:ext cx="2743200" cy="3660458"/>
          </a:xfrm>
          <a:prstGeom prst="rect">
            <a:avLst/>
          </a:prstGeom>
        </p:spPr>
      </p:pic>
      <p:pic>
        <p:nvPicPr>
          <p:cNvPr id="4" name="Picture 3"/>
          <p:cNvPicPr>
            <a:picLocks noChangeAspect="1"/>
          </p:cNvPicPr>
          <p:nvPr/>
        </p:nvPicPr>
        <p:blipFill>
          <a:blip r:embed="rId4"/>
          <a:stretch>
            <a:fillRect/>
          </a:stretch>
        </p:blipFill>
        <p:spPr>
          <a:xfrm>
            <a:off x="5329572" y="3810000"/>
            <a:ext cx="3389670" cy="2261812"/>
          </a:xfrm>
          <a:prstGeom prst="rect">
            <a:avLst/>
          </a:prstGeom>
        </p:spPr>
      </p:pic>
    </p:spTree>
    <p:extLst>
      <p:ext uri="{BB962C8B-B14F-4D97-AF65-F5344CB8AC3E}">
        <p14:creationId xmlns:p14="http://schemas.microsoft.com/office/powerpoint/2010/main" val="275013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Outcomes-</a:t>
            </a:r>
            <a:br>
              <a:rPr lang="en-US" dirty="0" smtClean="0"/>
            </a:br>
            <a:r>
              <a:rPr lang="en-US" dirty="0" smtClean="0"/>
              <a:t>Assessment Opportunities </a:t>
            </a:r>
            <a:endParaRPr lang="en-US" dirty="0"/>
          </a:p>
        </p:txBody>
      </p:sp>
      <p:sp>
        <p:nvSpPr>
          <p:cNvPr id="3" name="Content Placeholder 2"/>
          <p:cNvSpPr>
            <a:spLocks noGrp="1"/>
          </p:cNvSpPr>
          <p:nvPr>
            <p:ph idx="1"/>
          </p:nvPr>
        </p:nvSpPr>
        <p:spPr>
          <a:xfrm>
            <a:off x="457200" y="2590800"/>
            <a:ext cx="8229600" cy="3733800"/>
          </a:xfrm>
        </p:spPr>
        <p:txBody>
          <a:bodyPr>
            <a:normAutofit fontScale="92500" lnSpcReduction="20000"/>
          </a:bodyPr>
          <a:lstStyle/>
          <a:p>
            <a:r>
              <a:rPr lang="en-US" dirty="0" smtClean="0"/>
              <a:t>Spring 2019- </a:t>
            </a:r>
            <a:r>
              <a:rPr lang="en-US" dirty="0" err="1" smtClean="0"/>
              <a:t>Interprofessional</a:t>
            </a:r>
            <a:r>
              <a:rPr lang="en-US" dirty="0" smtClean="0"/>
              <a:t> Collaborative Competencies Attainment Survey (ICCAS) pilot using IPE 530</a:t>
            </a:r>
          </a:p>
          <a:p>
            <a:r>
              <a:rPr lang="en-US" dirty="0" smtClean="0"/>
              <a:t>Fall 2019- full implementation of ICCAS; pre IPE 510 and post IPE 530</a:t>
            </a:r>
          </a:p>
          <a:p>
            <a:r>
              <a:rPr lang="en-US" dirty="0" smtClean="0"/>
              <a:t>Actor Feedback</a:t>
            </a:r>
          </a:p>
          <a:p>
            <a:r>
              <a:rPr lang="en-US" dirty="0" smtClean="0"/>
              <a:t>Student/Participant Feedback</a:t>
            </a:r>
          </a:p>
          <a:p>
            <a:r>
              <a:rPr lang="en-US" dirty="0" smtClean="0"/>
              <a:t>MPH Annual Student and Alumni Surveys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16</a:t>
            </a:fld>
            <a:endParaRPr lang="en-US"/>
          </a:p>
        </p:txBody>
      </p:sp>
    </p:spTree>
    <p:extLst>
      <p:ext uri="{BB962C8B-B14F-4D97-AF65-F5344CB8AC3E}">
        <p14:creationId xmlns:p14="http://schemas.microsoft.com/office/powerpoint/2010/main" val="1108460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 </a:t>
            </a:r>
            <a:endParaRPr lang="en-US" dirty="0"/>
          </a:p>
        </p:txBody>
      </p:sp>
      <p:sp>
        <p:nvSpPr>
          <p:cNvPr id="3" name="Content Placeholder 2"/>
          <p:cNvSpPr>
            <a:spLocks noGrp="1"/>
          </p:cNvSpPr>
          <p:nvPr>
            <p:ph idx="1"/>
          </p:nvPr>
        </p:nvSpPr>
        <p:spPr>
          <a:xfrm>
            <a:off x="76200" y="2301875"/>
            <a:ext cx="8991600" cy="3962400"/>
          </a:xfrm>
        </p:spPr>
        <p:txBody>
          <a:bodyPr>
            <a:normAutofit lnSpcReduction="10000"/>
          </a:bodyPr>
          <a:lstStyle/>
          <a:p>
            <a:r>
              <a:rPr lang="en-US" dirty="0" smtClean="0"/>
              <a:t>Pre/Post IPE 530 using ICCAS:</a:t>
            </a:r>
          </a:p>
          <a:p>
            <a:pPr lvl="1"/>
            <a:r>
              <a:rPr lang="en-US" dirty="0" smtClean="0"/>
              <a:t>Measured six (6) domains</a:t>
            </a:r>
          </a:p>
          <a:p>
            <a:pPr lvl="1"/>
            <a:r>
              <a:rPr lang="en-US" dirty="0" smtClean="0"/>
              <a:t>Increases in self-reported knowledge, skill and abilities </a:t>
            </a:r>
          </a:p>
          <a:p>
            <a:r>
              <a:rPr lang="en-US" dirty="0" smtClean="0"/>
              <a:t>Among MPH students:</a:t>
            </a:r>
          </a:p>
          <a:p>
            <a:pPr lvl="1"/>
            <a:r>
              <a:rPr lang="en-US" dirty="0" smtClean="0"/>
              <a:t>After the first year in the program, 91% report being knowledgeable/proficient in IPE</a:t>
            </a:r>
          </a:p>
          <a:p>
            <a:pPr lvl="1"/>
            <a:r>
              <a:rPr lang="en-US" dirty="0" smtClean="0"/>
              <a:t>Graduates report 100% </a:t>
            </a:r>
            <a:r>
              <a:rPr lang="en-US" dirty="0"/>
              <a:t>knowledgeable/proficient in </a:t>
            </a:r>
            <a:r>
              <a:rPr lang="en-US" dirty="0" smtClean="0"/>
              <a:t>IPE (highest of all 22 CEPH areas)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17</a:t>
            </a:fld>
            <a:endParaRPr lang="en-US"/>
          </a:p>
        </p:txBody>
      </p:sp>
    </p:spTree>
    <p:extLst>
      <p:ext uri="{BB962C8B-B14F-4D97-AF65-F5344CB8AC3E}">
        <p14:creationId xmlns:p14="http://schemas.microsoft.com/office/powerpoint/2010/main" val="155413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Trials and Triumphs</a:t>
            </a:r>
            <a:endParaRPr lang="en-US" dirty="0"/>
          </a:p>
        </p:txBody>
      </p:sp>
      <p:sp>
        <p:nvSpPr>
          <p:cNvPr id="7" name="Text Placeholder 6"/>
          <p:cNvSpPr>
            <a:spLocks noGrp="1"/>
          </p:cNvSpPr>
          <p:nvPr>
            <p:ph idx="1"/>
          </p:nvPr>
        </p:nvSpPr>
        <p:spPr/>
        <p:txBody>
          <a:bodyPr/>
          <a:lstStyle/>
          <a:p>
            <a:r>
              <a:rPr lang="en-US" dirty="0" smtClean="0"/>
              <a:t>Undergoing curriculum review…ugh!</a:t>
            </a:r>
          </a:p>
          <a:p>
            <a:r>
              <a:rPr lang="en-US" dirty="0" smtClean="0"/>
              <a:t>Challenges with cohorts and course rotations</a:t>
            </a:r>
          </a:p>
          <a:p>
            <a:r>
              <a:rPr lang="en-US" dirty="0" smtClean="0"/>
              <a:t>Encouraging student participation</a:t>
            </a:r>
          </a:p>
          <a:p>
            <a:endParaRPr lang="en-US" dirty="0"/>
          </a:p>
        </p:txBody>
      </p:sp>
      <p:sp>
        <p:nvSpPr>
          <p:cNvPr id="5" name="Slide Number Placeholder 4"/>
          <p:cNvSpPr>
            <a:spLocks noGrp="1"/>
          </p:cNvSpPr>
          <p:nvPr>
            <p:ph type="sldNum" sz="quarter" idx="12"/>
          </p:nvPr>
        </p:nvSpPr>
        <p:spPr/>
        <p:txBody>
          <a:bodyPr/>
          <a:lstStyle/>
          <a:p>
            <a:fld id="{98E597C7-B99F-48D0-BFE5-76A057DA9DAA}" type="slidenum">
              <a:rPr lang="en-US" smtClean="0"/>
              <a:t>18</a:t>
            </a:fld>
            <a:endParaRPr lang="en-US"/>
          </a:p>
        </p:txBody>
      </p:sp>
    </p:spTree>
    <p:extLst>
      <p:ext uri="{BB962C8B-B14F-4D97-AF65-F5344CB8AC3E}">
        <p14:creationId xmlns:p14="http://schemas.microsoft.com/office/powerpoint/2010/main" val="11903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Full implementation of ICCAS, using true pre and post versus retrospective design</a:t>
            </a:r>
          </a:p>
          <a:p>
            <a:r>
              <a:rPr lang="en-US" dirty="0" smtClean="0"/>
              <a:t>Follow up assessment post graduation</a:t>
            </a:r>
          </a:p>
          <a:p>
            <a:r>
              <a:rPr lang="en-US" dirty="0" smtClean="0"/>
              <a:t>Engage community partners in IPE programmatic efforts </a:t>
            </a:r>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19</a:t>
            </a:fld>
            <a:endParaRPr lang="en-US"/>
          </a:p>
        </p:txBody>
      </p:sp>
    </p:spTree>
    <p:extLst>
      <p:ext uri="{BB962C8B-B14F-4D97-AF65-F5344CB8AC3E}">
        <p14:creationId xmlns:p14="http://schemas.microsoft.com/office/powerpoint/2010/main" val="27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0431"/>
            <a:ext cx="7772400" cy="1470025"/>
          </a:xfrm>
        </p:spPr>
        <p:txBody>
          <a:bodyPr>
            <a:noAutofit/>
          </a:bodyPr>
          <a:lstStyle/>
          <a:p>
            <a:r>
              <a:rPr lang="en-US" sz="2400" b="1" dirty="0" smtClean="0">
                <a:latin typeface="Arial" charset="0"/>
              </a:rPr>
              <a:t>1)The following personal financial relationships with commercial interests relevant to this presentation existed during the past 12 months:</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1371600" y="4419600"/>
            <a:ext cx="6400800" cy="1752600"/>
          </a:xfrm>
        </p:spPr>
        <p:txBody>
          <a:bodyPr/>
          <a:lstStyle/>
          <a:p>
            <a:r>
              <a:rPr lang="en-US" dirty="0">
                <a:solidFill>
                  <a:schemeClr val="tx1"/>
                </a:solidFill>
                <a:latin typeface="Arial" panose="020B0604020202020204" pitchFamily="34" charset="0"/>
                <a:cs typeface="Arial" panose="020B0604020202020204" pitchFamily="34" charset="0"/>
              </a:rPr>
              <a:t>No relationships to disclose</a:t>
            </a:r>
          </a:p>
          <a:p>
            <a:endParaRPr lang="en-US" dirty="0"/>
          </a:p>
        </p:txBody>
      </p:sp>
      <p:sp>
        <p:nvSpPr>
          <p:cNvPr id="4" name="Rectangle 5"/>
          <p:cNvSpPr txBox="1">
            <a:spLocks noChangeArrowheads="1"/>
          </p:cNvSpPr>
          <p:nvPr/>
        </p:nvSpPr>
        <p:spPr>
          <a:xfrm>
            <a:off x="381000" y="1198563"/>
            <a:ext cx="8229600" cy="7889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1F497D"/>
                </a:solidFill>
                <a:latin typeface="Arial"/>
              </a:rPr>
              <a:t>Presenter Disclosures</a:t>
            </a:r>
          </a:p>
        </p:txBody>
      </p:sp>
      <p:sp>
        <p:nvSpPr>
          <p:cNvPr id="5" name="Rectangle 4"/>
          <p:cNvSpPr/>
          <p:nvPr/>
        </p:nvSpPr>
        <p:spPr>
          <a:xfrm>
            <a:off x="3214039" y="2133600"/>
            <a:ext cx="2563522" cy="461665"/>
          </a:xfrm>
          <a:prstGeom prst="rect">
            <a:avLst/>
          </a:prstGeom>
        </p:spPr>
        <p:txBody>
          <a:bodyPr wrap="none">
            <a:spAutoFit/>
          </a:bodyPr>
          <a:lstStyle/>
          <a:p>
            <a:pPr lvl="0" algn="ctr" eaLnBrk="0" fontAlgn="base" hangingPunct="0">
              <a:spcBef>
                <a:spcPct val="0"/>
              </a:spcBef>
              <a:spcAft>
                <a:spcPct val="0"/>
              </a:spcAft>
            </a:pPr>
            <a:r>
              <a:rPr lang="en-US" sz="2400" b="1" dirty="0">
                <a:solidFill>
                  <a:prstClr val="black"/>
                </a:solidFill>
                <a:latin typeface="Arial"/>
              </a:rPr>
              <a:t>Marshare Penny</a:t>
            </a:r>
            <a:endParaRPr lang="en-US" sz="2400" dirty="0">
              <a:solidFill>
                <a:prstClr val="black"/>
              </a:solidFill>
              <a:latin typeface="Arial"/>
            </a:endParaRPr>
          </a:p>
        </p:txBody>
      </p:sp>
      <p:sp>
        <p:nvSpPr>
          <p:cNvPr id="6" name="Slide Number Placeholder 5"/>
          <p:cNvSpPr>
            <a:spLocks noGrp="1"/>
          </p:cNvSpPr>
          <p:nvPr>
            <p:ph type="sldNum" sz="quarter" idx="12"/>
          </p:nvPr>
        </p:nvSpPr>
        <p:spPr/>
        <p:txBody>
          <a:bodyPr/>
          <a:lstStyle/>
          <a:p>
            <a:fld id="{98E597C7-B99F-48D0-BFE5-76A057DA9DAA}" type="slidenum">
              <a:rPr lang="en-US" smtClean="0"/>
              <a:t>2</a:t>
            </a:fld>
            <a:endParaRPr lang="en-US"/>
          </a:p>
        </p:txBody>
      </p:sp>
    </p:spTree>
    <p:extLst>
      <p:ext uri="{BB962C8B-B14F-4D97-AF65-F5344CB8AC3E}">
        <p14:creationId xmlns:p14="http://schemas.microsoft.com/office/powerpoint/2010/main" val="1408906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Thanks to the IPE team and great leadership</a:t>
            </a:r>
          </a:p>
          <a:p>
            <a:r>
              <a:rPr lang="en-US" dirty="0" smtClean="0"/>
              <a:t>Jodie Dickert, </a:t>
            </a:r>
            <a:r>
              <a:rPr lang="en-US" dirty="0" err="1" smtClean="0"/>
              <a:t>EdD</a:t>
            </a:r>
            <a:r>
              <a:rPr lang="en-US" dirty="0" smtClean="0"/>
              <a:t>, ATC</a:t>
            </a:r>
          </a:p>
          <a:p>
            <a:r>
              <a:rPr lang="en-US" dirty="0" smtClean="0"/>
              <a:t>Dayna Herrera, DNP</a:t>
            </a:r>
          </a:p>
          <a:p>
            <a:r>
              <a:rPr lang="en-US" dirty="0" smtClean="0"/>
              <a:t>Nicole MacDonald, </a:t>
            </a:r>
            <a:r>
              <a:rPr lang="en-US" dirty="0" err="1" smtClean="0"/>
              <a:t>DrPH</a:t>
            </a:r>
            <a:r>
              <a:rPr lang="en-US" dirty="0" smtClean="0"/>
              <a:t>, ATC</a:t>
            </a:r>
          </a:p>
          <a:p>
            <a:r>
              <a:rPr lang="en-US" dirty="0"/>
              <a:t>Bryan </a:t>
            </a:r>
            <a:r>
              <a:rPr lang="en-US" dirty="0" smtClean="0"/>
              <a:t>Ness, PhD</a:t>
            </a:r>
            <a:endParaRPr lang="en-US" dirty="0"/>
          </a:p>
          <a:p>
            <a:r>
              <a:rPr lang="en-US" dirty="0" smtClean="0"/>
              <a:t>Heather Ontiveros, </a:t>
            </a:r>
            <a:r>
              <a:rPr lang="en-US" dirty="0" err="1" smtClean="0"/>
              <a:t>DHSc</a:t>
            </a:r>
            <a:r>
              <a:rPr lang="en-US" dirty="0" smtClean="0"/>
              <a:t>, PA-C</a:t>
            </a:r>
          </a:p>
          <a:p>
            <a:r>
              <a:rPr lang="en-US" dirty="0" smtClean="0"/>
              <a:t>Sarah Pearce, </a:t>
            </a:r>
            <a:r>
              <a:rPr lang="en-US" dirty="0" err="1" smtClean="0"/>
              <a:t>MSed</a:t>
            </a:r>
            <a:endParaRPr lang="en-US" dirty="0" smtClean="0"/>
          </a:p>
        </p:txBody>
      </p:sp>
      <p:sp>
        <p:nvSpPr>
          <p:cNvPr id="4" name="Slide Number Placeholder 3"/>
          <p:cNvSpPr>
            <a:spLocks noGrp="1"/>
          </p:cNvSpPr>
          <p:nvPr>
            <p:ph type="sldNum" sz="quarter" idx="12"/>
          </p:nvPr>
        </p:nvSpPr>
        <p:spPr/>
        <p:txBody>
          <a:bodyPr/>
          <a:lstStyle/>
          <a:p>
            <a:fld id="{98E597C7-B99F-48D0-BFE5-76A057DA9DAA}" type="slidenum">
              <a:rPr lang="en-US" smtClean="0"/>
              <a:t>20</a:t>
            </a:fld>
            <a:endParaRPr lang="en-US"/>
          </a:p>
        </p:txBody>
      </p:sp>
    </p:spTree>
    <p:extLst>
      <p:ext uri="{BB962C8B-B14F-4D97-AF65-F5344CB8AC3E}">
        <p14:creationId xmlns:p14="http://schemas.microsoft.com/office/powerpoint/2010/main" val="408908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your time!</a:t>
            </a:r>
            <a:endParaRPr lang="en-US" dirty="0"/>
          </a:p>
        </p:txBody>
      </p:sp>
      <p:sp>
        <p:nvSpPr>
          <p:cNvPr id="3" name="Content Placeholder 2"/>
          <p:cNvSpPr>
            <a:spLocks noGrp="1"/>
          </p:cNvSpPr>
          <p:nvPr>
            <p:ph idx="1"/>
          </p:nvPr>
        </p:nvSpPr>
        <p:spPr/>
        <p:txBody>
          <a:bodyPr/>
          <a:lstStyle/>
          <a:p>
            <a:pPr marL="0" indent="0">
              <a:spcBef>
                <a:spcPts val="0"/>
              </a:spcBef>
              <a:buNone/>
            </a:pPr>
            <a:r>
              <a:rPr lang="en-US" sz="2400" dirty="0" smtClean="0"/>
              <a:t>Marshare Penny, DrPH, MPH</a:t>
            </a:r>
          </a:p>
          <a:p>
            <a:pPr marL="0" indent="0">
              <a:spcBef>
                <a:spcPts val="0"/>
              </a:spcBef>
              <a:buNone/>
            </a:pPr>
            <a:r>
              <a:rPr lang="en-US" sz="2400" dirty="0" smtClean="0"/>
              <a:t>Chair and Graduate Program Director</a:t>
            </a:r>
          </a:p>
          <a:p>
            <a:pPr marL="0" indent="0">
              <a:spcBef>
                <a:spcPts val="0"/>
              </a:spcBef>
              <a:buNone/>
            </a:pPr>
            <a:r>
              <a:rPr lang="en-US" sz="2400" dirty="0" smtClean="0"/>
              <a:t>Department of Public Health Sciences</a:t>
            </a:r>
          </a:p>
          <a:p>
            <a:pPr marL="0" indent="0">
              <a:spcBef>
                <a:spcPts val="0"/>
              </a:spcBef>
              <a:buNone/>
            </a:pPr>
            <a:r>
              <a:rPr lang="en-US" sz="2400" dirty="0" smtClean="0"/>
              <a:t>California Baptist University</a:t>
            </a:r>
            <a:endParaRPr lang="en-US" sz="2400" dirty="0"/>
          </a:p>
          <a:p>
            <a:pPr marL="0" indent="0">
              <a:spcBef>
                <a:spcPts val="0"/>
              </a:spcBef>
              <a:buNone/>
            </a:pPr>
            <a:r>
              <a:rPr lang="en-US" sz="2400" dirty="0" smtClean="0"/>
              <a:t>(951) 552-8385</a:t>
            </a:r>
          </a:p>
          <a:p>
            <a:pPr marL="0" indent="0">
              <a:spcBef>
                <a:spcPts val="0"/>
              </a:spcBef>
              <a:buNone/>
            </a:pPr>
            <a:r>
              <a:rPr lang="en-US" sz="2400" dirty="0" smtClean="0">
                <a:hlinkClick r:id="rId2"/>
              </a:rPr>
              <a:t>mpenny@calbaptist.edu</a:t>
            </a:r>
            <a:endParaRPr lang="en-US" sz="2400" dirty="0" smtClean="0"/>
          </a:p>
          <a:p>
            <a:pPr marL="0" indent="0">
              <a:buNone/>
            </a:pPr>
            <a:r>
              <a:rPr lang="en-US" sz="2400" dirty="0" smtClean="0">
                <a:hlinkClick r:id="rId3"/>
              </a:rPr>
              <a:t>https</a:t>
            </a:r>
            <a:r>
              <a:rPr lang="en-US" sz="2400" dirty="0">
                <a:hlinkClick r:id="rId3"/>
              </a:rPr>
              <a:t>://calbaptist.edu/college-of-nursing/interprofessional-education/what-ipe</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21</a:t>
            </a:fld>
            <a:endParaRPr lang="en-US"/>
          </a:p>
        </p:txBody>
      </p:sp>
    </p:spTree>
    <p:extLst>
      <p:ext uri="{BB962C8B-B14F-4D97-AF65-F5344CB8AC3E}">
        <p14:creationId xmlns:p14="http://schemas.microsoft.com/office/powerpoint/2010/main" val="357763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471" y="1143000"/>
            <a:ext cx="8229600" cy="1143000"/>
          </a:xfrm>
        </p:spPr>
        <p:txBody>
          <a:bodyPr/>
          <a:lstStyle/>
          <a:p>
            <a:r>
              <a:rPr lang="en-US" dirty="0" smtClean="0"/>
              <a:t>Overview</a:t>
            </a:r>
            <a:endParaRPr lang="en-US" dirty="0"/>
          </a:p>
        </p:txBody>
      </p:sp>
      <p:sp>
        <p:nvSpPr>
          <p:cNvPr id="5" name="Content Placeholder 4"/>
          <p:cNvSpPr>
            <a:spLocks noGrp="1"/>
          </p:cNvSpPr>
          <p:nvPr>
            <p:ph idx="1"/>
          </p:nvPr>
        </p:nvSpPr>
        <p:spPr>
          <a:xfrm>
            <a:off x="457200" y="2362200"/>
            <a:ext cx="8229600" cy="3763963"/>
          </a:xfrm>
        </p:spPr>
        <p:txBody>
          <a:bodyPr/>
          <a:lstStyle/>
          <a:p>
            <a:r>
              <a:rPr lang="en-US" dirty="0" smtClean="0"/>
              <a:t>Learning Objectives</a:t>
            </a:r>
          </a:p>
          <a:p>
            <a:r>
              <a:rPr lang="en-US" dirty="0" smtClean="0"/>
              <a:t>Who are we?</a:t>
            </a:r>
          </a:p>
          <a:p>
            <a:r>
              <a:rPr lang="en-US" dirty="0" smtClean="0"/>
              <a:t>CBU IPE: Called 2 Collaborate </a:t>
            </a:r>
          </a:p>
          <a:p>
            <a:r>
              <a:rPr lang="en-US" dirty="0" smtClean="0"/>
              <a:t>IPE Curricula</a:t>
            </a:r>
          </a:p>
          <a:p>
            <a:r>
              <a:rPr lang="en-US" dirty="0" smtClean="0"/>
              <a:t>Preliminary Program Outcomes</a:t>
            </a:r>
          </a:p>
          <a:p>
            <a:r>
              <a:rPr lang="en-US" dirty="0" smtClean="0"/>
              <a:t>Future Directions</a:t>
            </a:r>
          </a:p>
          <a:p>
            <a:endParaRPr lang="en-US" dirty="0"/>
          </a:p>
        </p:txBody>
      </p:sp>
      <p:sp>
        <p:nvSpPr>
          <p:cNvPr id="6" name="Slide Number Placeholder 5"/>
          <p:cNvSpPr>
            <a:spLocks noGrp="1"/>
          </p:cNvSpPr>
          <p:nvPr>
            <p:ph type="sldNum" sz="quarter" idx="12"/>
          </p:nvPr>
        </p:nvSpPr>
        <p:spPr/>
        <p:txBody>
          <a:bodyPr/>
          <a:lstStyle/>
          <a:p>
            <a:fld id="{98E597C7-B99F-48D0-BFE5-76A057DA9DAA}" type="slidenum">
              <a:rPr lang="en-US" smtClean="0"/>
              <a:t>3</a:t>
            </a:fld>
            <a:endParaRPr lang="en-US"/>
          </a:p>
        </p:txBody>
      </p:sp>
    </p:spTree>
    <p:extLst>
      <p:ext uri="{BB962C8B-B14F-4D97-AF65-F5344CB8AC3E}">
        <p14:creationId xmlns:p14="http://schemas.microsoft.com/office/powerpoint/2010/main" val="221590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7598"/>
            <a:ext cx="8229600" cy="1143000"/>
          </a:xfrm>
        </p:spPr>
        <p:txBody>
          <a:bodyPr/>
          <a:lstStyle/>
          <a:p>
            <a:r>
              <a:rPr lang="en-US" dirty="0" smtClean="0"/>
              <a:t>Learning Objectives</a:t>
            </a:r>
            <a:endParaRPr lang="en-US" dirty="0"/>
          </a:p>
        </p:txBody>
      </p:sp>
      <p:sp>
        <p:nvSpPr>
          <p:cNvPr id="5" name="Content Placeholder 4"/>
          <p:cNvSpPr>
            <a:spLocks noGrp="1"/>
          </p:cNvSpPr>
          <p:nvPr>
            <p:ph idx="1"/>
          </p:nvPr>
        </p:nvSpPr>
        <p:spPr>
          <a:xfrm>
            <a:off x="457200" y="2286000"/>
            <a:ext cx="8229600" cy="3840163"/>
          </a:xfrm>
        </p:spPr>
        <p:txBody>
          <a:bodyPr>
            <a:normAutofit/>
          </a:bodyPr>
          <a:lstStyle/>
          <a:p>
            <a:pPr lvl="0"/>
            <a:r>
              <a:rPr lang="en-US" dirty="0"/>
              <a:t>List one benefit and one challenge of collaborations across health profession academic programs</a:t>
            </a:r>
          </a:p>
          <a:p>
            <a:r>
              <a:rPr lang="en-US" dirty="0"/>
              <a:t>Describe the elements of the IPE curricula at California Baptist University.</a:t>
            </a:r>
          </a:p>
        </p:txBody>
      </p:sp>
      <p:sp>
        <p:nvSpPr>
          <p:cNvPr id="6" name="Slide Number Placeholder 5"/>
          <p:cNvSpPr>
            <a:spLocks noGrp="1"/>
          </p:cNvSpPr>
          <p:nvPr>
            <p:ph type="sldNum" sz="quarter" idx="12"/>
          </p:nvPr>
        </p:nvSpPr>
        <p:spPr/>
        <p:txBody>
          <a:bodyPr/>
          <a:lstStyle/>
          <a:p>
            <a:fld id="{98E597C7-B99F-48D0-BFE5-76A057DA9DAA}" type="slidenum">
              <a:rPr lang="en-US" smtClean="0"/>
              <a:t>4</a:t>
            </a:fld>
            <a:endParaRPr lang="en-US"/>
          </a:p>
        </p:txBody>
      </p:sp>
    </p:spTree>
    <p:extLst>
      <p:ext uri="{BB962C8B-B14F-4D97-AF65-F5344CB8AC3E}">
        <p14:creationId xmlns:p14="http://schemas.microsoft.com/office/powerpoint/2010/main" val="84435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95400"/>
            <a:ext cx="8382000" cy="914400"/>
          </a:xfrm>
        </p:spPr>
        <p:txBody>
          <a:bodyPr>
            <a:normAutofit fontScale="90000"/>
          </a:bodyPr>
          <a:lstStyle/>
          <a:p>
            <a:r>
              <a:rPr lang="en-US" sz="3600" dirty="0" smtClean="0"/>
              <a:t>California Baptist University (CBU): Who are We?</a:t>
            </a:r>
            <a:endParaRPr lang="en-US" sz="3600" dirty="0"/>
          </a:p>
        </p:txBody>
      </p:sp>
      <p:sp>
        <p:nvSpPr>
          <p:cNvPr id="4" name="Content Placeholder 3"/>
          <p:cNvSpPr>
            <a:spLocks noGrp="1"/>
          </p:cNvSpPr>
          <p:nvPr>
            <p:ph idx="1"/>
          </p:nvPr>
        </p:nvSpPr>
        <p:spPr>
          <a:xfrm>
            <a:off x="76200" y="2362200"/>
            <a:ext cx="5933115" cy="3810754"/>
          </a:xfrm>
        </p:spPr>
        <p:txBody>
          <a:bodyPr/>
          <a:lstStyle/>
          <a:p>
            <a:r>
              <a:rPr lang="en-US" sz="2600" dirty="0" smtClean="0">
                <a:latin typeface="+mj-lt"/>
              </a:rPr>
              <a:t>Private Christian college in Riverside, CA</a:t>
            </a:r>
          </a:p>
          <a:p>
            <a:r>
              <a:rPr lang="en-US" sz="2600" dirty="0" smtClean="0">
                <a:latin typeface="+mj-lt"/>
              </a:rPr>
              <a:t>Live Your Purpose!</a:t>
            </a:r>
          </a:p>
          <a:p>
            <a:r>
              <a:rPr lang="en-US" sz="2600" dirty="0" smtClean="0">
                <a:latin typeface="+mj-lt"/>
              </a:rPr>
              <a:t>11,045 students  </a:t>
            </a:r>
          </a:p>
          <a:p>
            <a:r>
              <a:rPr lang="en-US" sz="2600" dirty="0" smtClean="0">
                <a:latin typeface="+mj-lt"/>
              </a:rPr>
              <a:t>Public Health Programs</a:t>
            </a:r>
          </a:p>
          <a:p>
            <a:pPr lvl="1"/>
            <a:r>
              <a:rPr lang="en-US" sz="2000" dirty="0" smtClean="0">
                <a:latin typeface="+mj-lt"/>
              </a:rPr>
              <a:t>An MPH program (n=70)</a:t>
            </a:r>
          </a:p>
          <a:p>
            <a:pPr lvl="1"/>
            <a:r>
              <a:rPr lang="en-US" sz="2000" dirty="0" smtClean="0">
                <a:latin typeface="+mj-lt"/>
              </a:rPr>
              <a:t>A BSPH program (n=25)</a:t>
            </a:r>
            <a:endParaRPr lang="en-US" sz="2400" dirty="0">
              <a:latin typeface="+mj-lt"/>
            </a:endParaRPr>
          </a:p>
          <a:p>
            <a:endParaRPr lang="en-US" dirty="0"/>
          </a:p>
        </p:txBody>
      </p:sp>
      <p:pic>
        <p:nvPicPr>
          <p:cNvPr id="2" name="Picture 1"/>
          <p:cNvPicPr>
            <a:picLocks noChangeAspect="1"/>
          </p:cNvPicPr>
          <p:nvPr/>
        </p:nvPicPr>
        <p:blipFill>
          <a:blip r:embed="rId3"/>
          <a:stretch>
            <a:fillRect/>
          </a:stretch>
        </p:blipFill>
        <p:spPr>
          <a:xfrm>
            <a:off x="6009315" y="2362200"/>
            <a:ext cx="2982285" cy="3543300"/>
          </a:xfrm>
          <a:prstGeom prst="rect">
            <a:avLst/>
          </a:prstGeom>
        </p:spPr>
      </p:pic>
    </p:spTree>
    <p:extLst>
      <p:ext uri="{BB962C8B-B14F-4D97-AF65-F5344CB8AC3E}">
        <p14:creationId xmlns:p14="http://schemas.microsoft.com/office/powerpoint/2010/main" val="25574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4"/>
          <p:cNvSpPr>
            <a:spLocks noChangeArrowheads="1"/>
          </p:cNvSpPr>
          <p:nvPr/>
        </p:nvSpPr>
        <p:spPr bwMode="auto">
          <a:xfrm>
            <a:off x="1135872" y="1360438"/>
            <a:ext cx="687463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7500" b="1" dirty="0">
                <a:solidFill>
                  <a:srgbClr val="A07400"/>
                </a:solidFill>
                <a:latin typeface="Proxima Nova ExCn" panose="02000506030000020004" pitchFamily="50" charset="0"/>
              </a:rPr>
              <a:t>CORE VALUES</a:t>
            </a:r>
            <a:endParaRPr lang="en-US" altLang="en-US" sz="1350" dirty="0"/>
          </a:p>
        </p:txBody>
      </p:sp>
      <p:grpSp>
        <p:nvGrpSpPr>
          <p:cNvPr id="156" name="Group 155"/>
          <p:cNvGrpSpPr/>
          <p:nvPr/>
        </p:nvGrpSpPr>
        <p:grpSpPr>
          <a:xfrm>
            <a:off x="958930" y="2815353"/>
            <a:ext cx="1430179" cy="1948816"/>
            <a:chOff x="1365250" y="2728913"/>
            <a:chExt cx="1733550" cy="2362201"/>
          </a:xfrm>
        </p:grpSpPr>
        <p:sp>
          <p:nvSpPr>
            <p:cNvPr id="71" name="Freeform 69"/>
            <p:cNvSpPr>
              <a:spLocks noEditPoints="1"/>
            </p:cNvSpPr>
            <p:nvPr/>
          </p:nvSpPr>
          <p:spPr bwMode="auto">
            <a:xfrm>
              <a:off x="1617663" y="3040063"/>
              <a:ext cx="1243013" cy="1192213"/>
            </a:xfrm>
            <a:custGeom>
              <a:avLst/>
              <a:gdLst>
                <a:gd name="T0" fmla="*/ 396 w 783"/>
                <a:gd name="T1" fmla="*/ 0 h 751"/>
                <a:gd name="T2" fmla="*/ 395 w 783"/>
                <a:gd name="T3" fmla="*/ 0 h 751"/>
                <a:gd name="T4" fmla="*/ 392 w 783"/>
                <a:gd name="T5" fmla="*/ 0 h 751"/>
                <a:gd name="T6" fmla="*/ 391 w 783"/>
                <a:gd name="T7" fmla="*/ 0 h 751"/>
                <a:gd name="T8" fmla="*/ 0 w 783"/>
                <a:gd name="T9" fmla="*/ 455 h 751"/>
                <a:gd name="T10" fmla="*/ 109 w 783"/>
                <a:gd name="T11" fmla="*/ 638 h 751"/>
                <a:gd name="T12" fmla="*/ 388 w 783"/>
                <a:gd name="T13" fmla="*/ 751 h 751"/>
                <a:gd name="T14" fmla="*/ 688 w 783"/>
                <a:gd name="T15" fmla="*/ 617 h 751"/>
                <a:gd name="T16" fmla="*/ 783 w 783"/>
                <a:gd name="T17" fmla="*/ 427 h 751"/>
                <a:gd name="T18" fmla="*/ 396 w 783"/>
                <a:gd name="T19" fmla="*/ 0 h 751"/>
                <a:gd name="T20" fmla="*/ 388 w 783"/>
                <a:gd name="T21" fmla="*/ 667 h 751"/>
                <a:gd name="T22" fmla="*/ 234 w 783"/>
                <a:gd name="T23" fmla="*/ 512 h 751"/>
                <a:gd name="T24" fmla="*/ 243 w 783"/>
                <a:gd name="T25" fmla="*/ 458 h 751"/>
                <a:gd name="T26" fmla="*/ 388 w 783"/>
                <a:gd name="T27" fmla="*/ 492 h 751"/>
                <a:gd name="T28" fmla="*/ 532 w 783"/>
                <a:gd name="T29" fmla="*/ 458 h 751"/>
                <a:gd name="T30" fmla="*/ 542 w 783"/>
                <a:gd name="T31" fmla="*/ 512 h 751"/>
                <a:gd name="T32" fmla="*/ 388 w 783"/>
                <a:gd name="T33" fmla="*/ 667 h 751"/>
                <a:gd name="T34" fmla="*/ 388 w 783"/>
                <a:gd name="T35" fmla="*/ 461 h 751"/>
                <a:gd name="T36" fmla="*/ 122 w 783"/>
                <a:gd name="T37" fmla="*/ 389 h 751"/>
                <a:gd name="T38" fmla="*/ 388 w 783"/>
                <a:gd name="T39" fmla="*/ 313 h 751"/>
                <a:gd name="T40" fmla="*/ 654 w 783"/>
                <a:gd name="T41" fmla="*/ 389 h 751"/>
                <a:gd name="T42" fmla="*/ 388 w 783"/>
                <a:gd name="T43" fmla="*/ 46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751">
                  <a:moveTo>
                    <a:pt x="396" y="0"/>
                  </a:moveTo>
                  <a:cubicBezTo>
                    <a:pt x="395" y="0"/>
                    <a:pt x="395" y="0"/>
                    <a:pt x="395" y="0"/>
                  </a:cubicBezTo>
                  <a:cubicBezTo>
                    <a:pt x="394" y="0"/>
                    <a:pt x="393" y="0"/>
                    <a:pt x="392" y="0"/>
                  </a:cubicBezTo>
                  <a:cubicBezTo>
                    <a:pt x="392" y="0"/>
                    <a:pt x="391" y="0"/>
                    <a:pt x="391" y="0"/>
                  </a:cubicBezTo>
                  <a:cubicBezTo>
                    <a:pt x="0" y="455"/>
                    <a:pt x="0" y="455"/>
                    <a:pt x="0" y="455"/>
                  </a:cubicBezTo>
                  <a:cubicBezTo>
                    <a:pt x="19" y="526"/>
                    <a:pt x="57" y="588"/>
                    <a:pt x="109" y="638"/>
                  </a:cubicBezTo>
                  <a:cubicBezTo>
                    <a:pt x="181" y="708"/>
                    <a:pt x="279" y="751"/>
                    <a:pt x="388" y="751"/>
                  </a:cubicBezTo>
                  <a:cubicBezTo>
                    <a:pt x="507" y="751"/>
                    <a:pt x="614" y="699"/>
                    <a:pt x="688" y="617"/>
                  </a:cubicBezTo>
                  <a:cubicBezTo>
                    <a:pt x="735" y="564"/>
                    <a:pt x="768" y="499"/>
                    <a:pt x="783" y="427"/>
                  </a:cubicBezTo>
                  <a:lnTo>
                    <a:pt x="396" y="0"/>
                  </a:lnTo>
                  <a:close/>
                  <a:moveTo>
                    <a:pt x="388" y="667"/>
                  </a:moveTo>
                  <a:cubicBezTo>
                    <a:pt x="303" y="667"/>
                    <a:pt x="234" y="598"/>
                    <a:pt x="234" y="512"/>
                  </a:cubicBezTo>
                  <a:cubicBezTo>
                    <a:pt x="234" y="493"/>
                    <a:pt x="237" y="475"/>
                    <a:pt x="243" y="458"/>
                  </a:cubicBezTo>
                  <a:cubicBezTo>
                    <a:pt x="388" y="492"/>
                    <a:pt x="388" y="492"/>
                    <a:pt x="388" y="492"/>
                  </a:cubicBezTo>
                  <a:cubicBezTo>
                    <a:pt x="532" y="458"/>
                    <a:pt x="532" y="458"/>
                    <a:pt x="532" y="458"/>
                  </a:cubicBezTo>
                  <a:cubicBezTo>
                    <a:pt x="539" y="475"/>
                    <a:pt x="542" y="493"/>
                    <a:pt x="542" y="512"/>
                  </a:cubicBezTo>
                  <a:cubicBezTo>
                    <a:pt x="542" y="598"/>
                    <a:pt x="473" y="667"/>
                    <a:pt x="388" y="667"/>
                  </a:cubicBezTo>
                  <a:close/>
                  <a:moveTo>
                    <a:pt x="388" y="461"/>
                  </a:moveTo>
                  <a:cubicBezTo>
                    <a:pt x="122" y="389"/>
                    <a:pt x="122" y="389"/>
                    <a:pt x="122" y="389"/>
                  </a:cubicBezTo>
                  <a:cubicBezTo>
                    <a:pt x="388" y="313"/>
                    <a:pt x="388" y="313"/>
                    <a:pt x="388" y="313"/>
                  </a:cubicBezTo>
                  <a:cubicBezTo>
                    <a:pt x="654" y="389"/>
                    <a:pt x="654" y="389"/>
                    <a:pt x="654" y="389"/>
                  </a:cubicBezTo>
                  <a:lnTo>
                    <a:pt x="388" y="4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 name="Freeform 70"/>
            <p:cNvSpPr>
              <a:spLocks noEditPoints="1"/>
            </p:cNvSpPr>
            <p:nvPr/>
          </p:nvSpPr>
          <p:spPr bwMode="auto">
            <a:xfrm>
              <a:off x="1428750" y="2789238"/>
              <a:ext cx="1608138" cy="1608138"/>
            </a:xfrm>
            <a:custGeom>
              <a:avLst/>
              <a:gdLst>
                <a:gd name="T0" fmla="*/ 507 w 1013"/>
                <a:gd name="T1" fmla="*/ 1013 h 1013"/>
                <a:gd name="T2" fmla="*/ 507 w 1013"/>
                <a:gd name="T3" fmla="*/ 1013 h 1013"/>
                <a:gd name="T4" fmla="*/ 1013 w 1013"/>
                <a:gd name="T5" fmla="*/ 506 h 1013"/>
                <a:gd name="T6" fmla="*/ 1013 w 1013"/>
                <a:gd name="T7" fmla="*/ 506 h 1013"/>
                <a:gd name="T8" fmla="*/ 507 w 1013"/>
                <a:gd name="T9" fmla="*/ 0 h 1013"/>
                <a:gd name="T10" fmla="*/ 0 w 1013"/>
                <a:gd name="T11" fmla="*/ 506 h 1013"/>
                <a:gd name="T12" fmla="*/ 507 w 1013"/>
                <a:gd name="T13" fmla="*/ 1013 h 1013"/>
                <a:gd name="T14" fmla="*/ 507 w 1013"/>
                <a:gd name="T15" fmla="*/ 1013 h 1013"/>
                <a:gd name="T16" fmla="*/ 77 w 1013"/>
                <a:gd name="T17" fmla="*/ 506 h 1013"/>
                <a:gd name="T18" fmla="*/ 507 w 1013"/>
                <a:gd name="T19" fmla="*/ 76 h 1013"/>
                <a:gd name="T20" fmla="*/ 937 w 1013"/>
                <a:gd name="T21" fmla="*/ 506 h 1013"/>
                <a:gd name="T22" fmla="*/ 507 w 1013"/>
                <a:gd name="T23" fmla="*/ 937 h 1013"/>
                <a:gd name="T24" fmla="*/ 77 w 1013"/>
                <a:gd name="T25" fmla="*/ 50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1013">
                  <a:moveTo>
                    <a:pt x="507" y="1013"/>
                  </a:moveTo>
                  <a:cubicBezTo>
                    <a:pt x="507" y="1013"/>
                    <a:pt x="507" y="1013"/>
                    <a:pt x="507" y="1013"/>
                  </a:cubicBezTo>
                  <a:cubicBezTo>
                    <a:pt x="786" y="1013"/>
                    <a:pt x="1013" y="786"/>
                    <a:pt x="1013" y="506"/>
                  </a:cubicBezTo>
                  <a:cubicBezTo>
                    <a:pt x="1013" y="506"/>
                    <a:pt x="1013" y="506"/>
                    <a:pt x="1013" y="506"/>
                  </a:cubicBezTo>
                  <a:cubicBezTo>
                    <a:pt x="1013" y="227"/>
                    <a:pt x="786" y="0"/>
                    <a:pt x="507" y="0"/>
                  </a:cubicBezTo>
                  <a:cubicBezTo>
                    <a:pt x="228" y="0"/>
                    <a:pt x="0" y="227"/>
                    <a:pt x="0" y="506"/>
                  </a:cubicBezTo>
                  <a:cubicBezTo>
                    <a:pt x="0" y="786"/>
                    <a:pt x="228" y="1013"/>
                    <a:pt x="507" y="1013"/>
                  </a:cubicBezTo>
                  <a:cubicBezTo>
                    <a:pt x="507" y="1013"/>
                    <a:pt x="507" y="1013"/>
                    <a:pt x="507" y="1013"/>
                  </a:cubicBezTo>
                  <a:close/>
                  <a:moveTo>
                    <a:pt x="77" y="506"/>
                  </a:moveTo>
                  <a:cubicBezTo>
                    <a:pt x="77" y="269"/>
                    <a:pt x="270" y="76"/>
                    <a:pt x="507" y="76"/>
                  </a:cubicBezTo>
                  <a:cubicBezTo>
                    <a:pt x="744" y="76"/>
                    <a:pt x="937" y="269"/>
                    <a:pt x="937" y="506"/>
                  </a:cubicBezTo>
                  <a:cubicBezTo>
                    <a:pt x="937" y="744"/>
                    <a:pt x="744" y="937"/>
                    <a:pt x="507" y="937"/>
                  </a:cubicBezTo>
                  <a:cubicBezTo>
                    <a:pt x="270" y="937"/>
                    <a:pt x="77" y="744"/>
                    <a:pt x="77" y="506"/>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 name="Freeform 71"/>
            <p:cNvSpPr>
              <a:spLocks noEditPoints="1"/>
            </p:cNvSpPr>
            <p:nvPr/>
          </p:nvSpPr>
          <p:spPr bwMode="auto">
            <a:xfrm>
              <a:off x="1368425" y="2728913"/>
              <a:ext cx="1730375" cy="1728788"/>
            </a:xfrm>
            <a:custGeom>
              <a:avLst/>
              <a:gdLst>
                <a:gd name="T0" fmla="*/ 545 w 1090"/>
                <a:gd name="T1" fmla="*/ 0 h 1089"/>
                <a:gd name="T2" fmla="*/ 0 w 1090"/>
                <a:gd name="T3" fmla="*/ 544 h 1089"/>
                <a:gd name="T4" fmla="*/ 545 w 1090"/>
                <a:gd name="T5" fmla="*/ 1089 h 1089"/>
                <a:gd name="T6" fmla="*/ 1090 w 1090"/>
                <a:gd name="T7" fmla="*/ 544 h 1089"/>
                <a:gd name="T8" fmla="*/ 545 w 1090"/>
                <a:gd name="T9" fmla="*/ 0 h 1089"/>
                <a:gd name="T10" fmla="*/ 15 w 1090"/>
                <a:gd name="T11" fmla="*/ 544 h 1089"/>
                <a:gd name="T12" fmla="*/ 545 w 1090"/>
                <a:gd name="T13" fmla="*/ 15 h 1089"/>
                <a:gd name="T14" fmla="*/ 1074 w 1090"/>
                <a:gd name="T15" fmla="*/ 544 h 1089"/>
                <a:gd name="T16" fmla="*/ 1060 w 1090"/>
                <a:gd name="T17" fmla="*/ 544 h 1089"/>
                <a:gd name="T18" fmla="*/ 545 w 1090"/>
                <a:gd name="T19" fmla="*/ 1059 h 1089"/>
                <a:gd name="T20" fmla="*/ 545 w 1090"/>
                <a:gd name="T21" fmla="*/ 1074 h 1089"/>
                <a:gd name="T22" fmla="*/ 545 w 1090"/>
                <a:gd name="T23" fmla="*/ 1074 h 1089"/>
                <a:gd name="T24" fmla="*/ 15 w 1090"/>
                <a:gd name="T25" fmla="*/ 54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0" h="1089">
                  <a:moveTo>
                    <a:pt x="545" y="0"/>
                  </a:moveTo>
                  <a:cubicBezTo>
                    <a:pt x="245" y="0"/>
                    <a:pt x="0" y="244"/>
                    <a:pt x="0" y="544"/>
                  </a:cubicBezTo>
                  <a:cubicBezTo>
                    <a:pt x="0" y="845"/>
                    <a:pt x="245" y="1089"/>
                    <a:pt x="545" y="1089"/>
                  </a:cubicBezTo>
                  <a:cubicBezTo>
                    <a:pt x="845" y="1089"/>
                    <a:pt x="1090" y="845"/>
                    <a:pt x="1090" y="544"/>
                  </a:cubicBezTo>
                  <a:cubicBezTo>
                    <a:pt x="1090" y="244"/>
                    <a:pt x="845" y="0"/>
                    <a:pt x="545" y="0"/>
                  </a:cubicBezTo>
                  <a:close/>
                  <a:moveTo>
                    <a:pt x="15" y="544"/>
                  </a:moveTo>
                  <a:cubicBezTo>
                    <a:pt x="15" y="252"/>
                    <a:pt x="253" y="15"/>
                    <a:pt x="545" y="15"/>
                  </a:cubicBezTo>
                  <a:cubicBezTo>
                    <a:pt x="837" y="15"/>
                    <a:pt x="1074" y="252"/>
                    <a:pt x="1074" y="544"/>
                  </a:cubicBezTo>
                  <a:cubicBezTo>
                    <a:pt x="1060" y="544"/>
                    <a:pt x="1060" y="544"/>
                    <a:pt x="1060" y="544"/>
                  </a:cubicBezTo>
                  <a:cubicBezTo>
                    <a:pt x="1060" y="828"/>
                    <a:pt x="829" y="1059"/>
                    <a:pt x="545" y="1059"/>
                  </a:cubicBezTo>
                  <a:cubicBezTo>
                    <a:pt x="545" y="1074"/>
                    <a:pt x="545" y="1074"/>
                    <a:pt x="545" y="1074"/>
                  </a:cubicBezTo>
                  <a:cubicBezTo>
                    <a:pt x="545" y="1074"/>
                    <a:pt x="545" y="1074"/>
                    <a:pt x="545" y="1074"/>
                  </a:cubicBezTo>
                  <a:cubicBezTo>
                    <a:pt x="253" y="1074"/>
                    <a:pt x="15" y="836"/>
                    <a:pt x="15" y="54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 name="Freeform 72"/>
            <p:cNvSpPr>
              <a:spLocks noEditPoints="1"/>
            </p:cNvSpPr>
            <p:nvPr/>
          </p:nvSpPr>
          <p:spPr bwMode="auto">
            <a:xfrm>
              <a:off x="1365250" y="4703763"/>
              <a:ext cx="150813" cy="149225"/>
            </a:xfrm>
            <a:custGeom>
              <a:avLst/>
              <a:gdLst>
                <a:gd name="T0" fmla="*/ 70 w 95"/>
                <a:gd name="T1" fmla="*/ 76 h 94"/>
                <a:gd name="T2" fmla="*/ 25 w 95"/>
                <a:gd name="T3" fmla="*/ 76 h 94"/>
                <a:gd name="T4" fmla="*/ 18 w 95"/>
                <a:gd name="T5" fmla="*/ 94 h 94"/>
                <a:gd name="T6" fmla="*/ 0 w 95"/>
                <a:gd name="T7" fmla="*/ 94 h 94"/>
                <a:gd name="T8" fmla="*/ 37 w 95"/>
                <a:gd name="T9" fmla="*/ 0 h 94"/>
                <a:gd name="T10" fmla="*/ 58 w 95"/>
                <a:gd name="T11" fmla="*/ 0 h 94"/>
                <a:gd name="T12" fmla="*/ 95 w 95"/>
                <a:gd name="T13" fmla="*/ 94 h 94"/>
                <a:gd name="T14" fmla="*/ 77 w 95"/>
                <a:gd name="T15" fmla="*/ 94 h 94"/>
                <a:gd name="T16" fmla="*/ 70 w 95"/>
                <a:gd name="T17" fmla="*/ 76 h 94"/>
                <a:gd name="T18" fmla="*/ 30 w 95"/>
                <a:gd name="T19" fmla="*/ 61 h 94"/>
                <a:gd name="T20" fmla="*/ 65 w 95"/>
                <a:gd name="T21" fmla="*/ 61 h 94"/>
                <a:gd name="T22" fmla="*/ 47 w 95"/>
                <a:gd name="T23" fmla="*/ 14 h 94"/>
                <a:gd name="T24" fmla="*/ 30 w 95"/>
                <a:gd name="T25"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4">
                  <a:moveTo>
                    <a:pt x="70" y="76"/>
                  </a:moveTo>
                  <a:lnTo>
                    <a:pt x="25" y="76"/>
                  </a:lnTo>
                  <a:lnTo>
                    <a:pt x="18" y="94"/>
                  </a:lnTo>
                  <a:lnTo>
                    <a:pt x="0" y="94"/>
                  </a:lnTo>
                  <a:lnTo>
                    <a:pt x="37" y="0"/>
                  </a:lnTo>
                  <a:lnTo>
                    <a:pt x="58" y="0"/>
                  </a:lnTo>
                  <a:lnTo>
                    <a:pt x="95" y="94"/>
                  </a:lnTo>
                  <a:lnTo>
                    <a:pt x="77" y="94"/>
                  </a:lnTo>
                  <a:lnTo>
                    <a:pt x="70" y="76"/>
                  </a:lnTo>
                  <a:close/>
                  <a:moveTo>
                    <a:pt x="30" y="61"/>
                  </a:moveTo>
                  <a:lnTo>
                    <a:pt x="65" y="61"/>
                  </a:lnTo>
                  <a:lnTo>
                    <a:pt x="47" y="14"/>
                  </a:lnTo>
                  <a:lnTo>
                    <a:pt x="30" y="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73"/>
            <p:cNvSpPr>
              <a:spLocks/>
            </p:cNvSpPr>
            <p:nvPr/>
          </p:nvSpPr>
          <p:spPr bwMode="auto">
            <a:xfrm>
              <a:off x="1525588" y="4700588"/>
              <a:ext cx="139700" cy="155575"/>
            </a:xfrm>
            <a:custGeom>
              <a:avLst/>
              <a:gdLst>
                <a:gd name="T0" fmla="*/ 0 w 88"/>
                <a:gd name="T1" fmla="*/ 49 h 98"/>
                <a:gd name="T2" fmla="*/ 49 w 88"/>
                <a:gd name="T3" fmla="*/ 0 h 98"/>
                <a:gd name="T4" fmla="*/ 88 w 88"/>
                <a:gd name="T5" fmla="*/ 21 h 98"/>
                <a:gd name="T6" fmla="*/ 74 w 88"/>
                <a:gd name="T7" fmla="*/ 29 h 98"/>
                <a:gd name="T8" fmla="*/ 49 w 88"/>
                <a:gd name="T9" fmla="*/ 15 h 98"/>
                <a:gd name="T10" fmla="*/ 17 w 88"/>
                <a:gd name="T11" fmla="*/ 49 h 98"/>
                <a:gd name="T12" fmla="*/ 49 w 88"/>
                <a:gd name="T13" fmla="*/ 83 h 98"/>
                <a:gd name="T14" fmla="*/ 74 w 88"/>
                <a:gd name="T15" fmla="*/ 69 h 98"/>
                <a:gd name="T16" fmla="*/ 88 w 88"/>
                <a:gd name="T17" fmla="*/ 76 h 98"/>
                <a:gd name="T18" fmla="*/ 49 w 88"/>
                <a:gd name="T19" fmla="*/ 98 h 98"/>
                <a:gd name="T20" fmla="*/ 0 w 88"/>
                <a:gd name="T2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0" y="49"/>
                  </a:moveTo>
                  <a:cubicBezTo>
                    <a:pt x="0" y="20"/>
                    <a:pt x="22" y="0"/>
                    <a:pt x="49" y="0"/>
                  </a:cubicBezTo>
                  <a:cubicBezTo>
                    <a:pt x="69" y="0"/>
                    <a:pt x="81" y="10"/>
                    <a:pt x="88" y="21"/>
                  </a:cubicBezTo>
                  <a:cubicBezTo>
                    <a:pt x="74" y="29"/>
                    <a:pt x="74" y="29"/>
                    <a:pt x="74" y="29"/>
                  </a:cubicBezTo>
                  <a:cubicBezTo>
                    <a:pt x="69" y="21"/>
                    <a:pt x="60" y="15"/>
                    <a:pt x="49" y="15"/>
                  </a:cubicBezTo>
                  <a:cubicBezTo>
                    <a:pt x="31" y="15"/>
                    <a:pt x="17" y="29"/>
                    <a:pt x="17" y="49"/>
                  </a:cubicBezTo>
                  <a:cubicBezTo>
                    <a:pt x="17" y="69"/>
                    <a:pt x="31" y="83"/>
                    <a:pt x="49" y="83"/>
                  </a:cubicBezTo>
                  <a:cubicBezTo>
                    <a:pt x="60" y="83"/>
                    <a:pt x="69" y="77"/>
                    <a:pt x="74" y="69"/>
                  </a:cubicBezTo>
                  <a:cubicBezTo>
                    <a:pt x="88" y="76"/>
                    <a:pt x="88" y="76"/>
                    <a:pt x="88" y="76"/>
                  </a:cubicBezTo>
                  <a:cubicBezTo>
                    <a:pt x="81" y="88"/>
                    <a:pt x="69" y="98"/>
                    <a:pt x="49" y="98"/>
                  </a:cubicBezTo>
                  <a:cubicBezTo>
                    <a:pt x="22" y="98"/>
                    <a:pt x="0" y="78"/>
                    <a:pt x="0" y="49"/>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 name="Freeform 74"/>
            <p:cNvSpPr>
              <a:spLocks noEditPoints="1"/>
            </p:cNvSpPr>
            <p:nvPr/>
          </p:nvSpPr>
          <p:spPr bwMode="auto">
            <a:xfrm>
              <a:off x="1677988" y="4703763"/>
              <a:ext cx="150813" cy="149225"/>
            </a:xfrm>
            <a:custGeom>
              <a:avLst/>
              <a:gdLst>
                <a:gd name="T0" fmla="*/ 70 w 95"/>
                <a:gd name="T1" fmla="*/ 76 h 94"/>
                <a:gd name="T2" fmla="*/ 25 w 95"/>
                <a:gd name="T3" fmla="*/ 76 h 94"/>
                <a:gd name="T4" fmla="*/ 18 w 95"/>
                <a:gd name="T5" fmla="*/ 94 h 94"/>
                <a:gd name="T6" fmla="*/ 0 w 95"/>
                <a:gd name="T7" fmla="*/ 94 h 94"/>
                <a:gd name="T8" fmla="*/ 37 w 95"/>
                <a:gd name="T9" fmla="*/ 0 h 94"/>
                <a:gd name="T10" fmla="*/ 58 w 95"/>
                <a:gd name="T11" fmla="*/ 0 h 94"/>
                <a:gd name="T12" fmla="*/ 95 w 95"/>
                <a:gd name="T13" fmla="*/ 94 h 94"/>
                <a:gd name="T14" fmla="*/ 77 w 95"/>
                <a:gd name="T15" fmla="*/ 94 h 94"/>
                <a:gd name="T16" fmla="*/ 70 w 95"/>
                <a:gd name="T17" fmla="*/ 76 h 94"/>
                <a:gd name="T18" fmla="*/ 30 w 95"/>
                <a:gd name="T19" fmla="*/ 61 h 94"/>
                <a:gd name="T20" fmla="*/ 65 w 95"/>
                <a:gd name="T21" fmla="*/ 61 h 94"/>
                <a:gd name="T22" fmla="*/ 47 w 95"/>
                <a:gd name="T23" fmla="*/ 14 h 94"/>
                <a:gd name="T24" fmla="*/ 30 w 95"/>
                <a:gd name="T25"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4">
                  <a:moveTo>
                    <a:pt x="70" y="76"/>
                  </a:moveTo>
                  <a:lnTo>
                    <a:pt x="25" y="76"/>
                  </a:lnTo>
                  <a:lnTo>
                    <a:pt x="18" y="94"/>
                  </a:lnTo>
                  <a:lnTo>
                    <a:pt x="0" y="94"/>
                  </a:lnTo>
                  <a:lnTo>
                    <a:pt x="37" y="0"/>
                  </a:lnTo>
                  <a:lnTo>
                    <a:pt x="58" y="0"/>
                  </a:lnTo>
                  <a:lnTo>
                    <a:pt x="95" y="94"/>
                  </a:lnTo>
                  <a:lnTo>
                    <a:pt x="77" y="94"/>
                  </a:lnTo>
                  <a:lnTo>
                    <a:pt x="70" y="76"/>
                  </a:lnTo>
                  <a:close/>
                  <a:moveTo>
                    <a:pt x="30" y="61"/>
                  </a:moveTo>
                  <a:lnTo>
                    <a:pt x="65" y="61"/>
                  </a:lnTo>
                  <a:lnTo>
                    <a:pt x="47" y="14"/>
                  </a:lnTo>
                  <a:lnTo>
                    <a:pt x="30" y="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 name="Freeform 75"/>
            <p:cNvSpPr>
              <a:spLocks noEditPoints="1"/>
            </p:cNvSpPr>
            <p:nvPr/>
          </p:nvSpPr>
          <p:spPr bwMode="auto">
            <a:xfrm>
              <a:off x="1854200" y="4703763"/>
              <a:ext cx="133350" cy="149225"/>
            </a:xfrm>
            <a:custGeom>
              <a:avLst/>
              <a:gdLst>
                <a:gd name="T0" fmla="*/ 0 w 84"/>
                <a:gd name="T1" fmla="*/ 0 h 94"/>
                <a:gd name="T2" fmla="*/ 35 w 84"/>
                <a:gd name="T3" fmla="*/ 0 h 94"/>
                <a:gd name="T4" fmla="*/ 84 w 84"/>
                <a:gd name="T5" fmla="*/ 47 h 94"/>
                <a:gd name="T6" fmla="*/ 35 w 84"/>
                <a:gd name="T7" fmla="*/ 94 h 94"/>
                <a:gd name="T8" fmla="*/ 0 w 84"/>
                <a:gd name="T9" fmla="*/ 94 h 94"/>
                <a:gd name="T10" fmla="*/ 0 w 84"/>
                <a:gd name="T11" fmla="*/ 0 h 94"/>
                <a:gd name="T12" fmla="*/ 35 w 84"/>
                <a:gd name="T13" fmla="*/ 79 h 94"/>
                <a:gd name="T14" fmla="*/ 67 w 84"/>
                <a:gd name="T15" fmla="*/ 47 h 94"/>
                <a:gd name="T16" fmla="*/ 35 w 84"/>
                <a:gd name="T17" fmla="*/ 14 h 94"/>
                <a:gd name="T18" fmla="*/ 16 w 84"/>
                <a:gd name="T19" fmla="*/ 14 h 94"/>
                <a:gd name="T20" fmla="*/ 16 w 84"/>
                <a:gd name="T21" fmla="*/ 79 h 94"/>
                <a:gd name="T22" fmla="*/ 35 w 84"/>
                <a:gd name="T23"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4">
                  <a:moveTo>
                    <a:pt x="0" y="0"/>
                  </a:moveTo>
                  <a:cubicBezTo>
                    <a:pt x="35" y="0"/>
                    <a:pt x="35" y="0"/>
                    <a:pt x="35" y="0"/>
                  </a:cubicBezTo>
                  <a:cubicBezTo>
                    <a:pt x="64" y="0"/>
                    <a:pt x="84" y="19"/>
                    <a:pt x="84" y="47"/>
                  </a:cubicBezTo>
                  <a:cubicBezTo>
                    <a:pt x="84" y="75"/>
                    <a:pt x="64" y="94"/>
                    <a:pt x="35" y="94"/>
                  </a:cubicBezTo>
                  <a:cubicBezTo>
                    <a:pt x="0" y="94"/>
                    <a:pt x="0" y="94"/>
                    <a:pt x="0" y="94"/>
                  </a:cubicBezTo>
                  <a:lnTo>
                    <a:pt x="0" y="0"/>
                  </a:lnTo>
                  <a:close/>
                  <a:moveTo>
                    <a:pt x="35" y="79"/>
                  </a:moveTo>
                  <a:cubicBezTo>
                    <a:pt x="55" y="79"/>
                    <a:pt x="67" y="65"/>
                    <a:pt x="67" y="47"/>
                  </a:cubicBezTo>
                  <a:cubicBezTo>
                    <a:pt x="67" y="29"/>
                    <a:pt x="56" y="14"/>
                    <a:pt x="35" y="14"/>
                  </a:cubicBezTo>
                  <a:cubicBezTo>
                    <a:pt x="16" y="14"/>
                    <a:pt x="16" y="14"/>
                    <a:pt x="16" y="14"/>
                  </a:cubicBezTo>
                  <a:cubicBezTo>
                    <a:pt x="16" y="79"/>
                    <a:pt x="16" y="79"/>
                    <a:pt x="16" y="79"/>
                  </a:cubicBezTo>
                  <a:lnTo>
                    <a:pt x="35" y="79"/>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 name="Freeform 76"/>
            <p:cNvSpPr>
              <a:spLocks/>
            </p:cNvSpPr>
            <p:nvPr/>
          </p:nvSpPr>
          <p:spPr bwMode="auto">
            <a:xfrm>
              <a:off x="2022475" y="4703763"/>
              <a:ext cx="101600" cy="149225"/>
            </a:xfrm>
            <a:custGeom>
              <a:avLst/>
              <a:gdLst>
                <a:gd name="T0" fmla="*/ 0 w 64"/>
                <a:gd name="T1" fmla="*/ 0 h 94"/>
                <a:gd name="T2" fmla="*/ 64 w 64"/>
                <a:gd name="T3" fmla="*/ 0 h 94"/>
                <a:gd name="T4" fmla="*/ 64 w 64"/>
                <a:gd name="T5" fmla="*/ 14 h 94"/>
                <a:gd name="T6" fmla="*/ 16 w 64"/>
                <a:gd name="T7" fmla="*/ 14 h 94"/>
                <a:gd name="T8" fmla="*/ 16 w 64"/>
                <a:gd name="T9" fmla="*/ 39 h 94"/>
                <a:gd name="T10" fmla="*/ 63 w 64"/>
                <a:gd name="T11" fmla="*/ 39 h 94"/>
                <a:gd name="T12" fmla="*/ 63 w 64"/>
                <a:gd name="T13" fmla="*/ 53 h 94"/>
                <a:gd name="T14" fmla="*/ 16 w 64"/>
                <a:gd name="T15" fmla="*/ 53 h 94"/>
                <a:gd name="T16" fmla="*/ 16 w 64"/>
                <a:gd name="T17" fmla="*/ 79 h 94"/>
                <a:gd name="T18" fmla="*/ 64 w 64"/>
                <a:gd name="T19" fmla="*/ 79 h 94"/>
                <a:gd name="T20" fmla="*/ 64 w 64"/>
                <a:gd name="T21" fmla="*/ 94 h 94"/>
                <a:gd name="T22" fmla="*/ 0 w 64"/>
                <a:gd name="T23" fmla="*/ 94 h 94"/>
                <a:gd name="T24" fmla="*/ 0 w 6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4">
                  <a:moveTo>
                    <a:pt x="0" y="0"/>
                  </a:moveTo>
                  <a:lnTo>
                    <a:pt x="64" y="0"/>
                  </a:lnTo>
                  <a:lnTo>
                    <a:pt x="64" y="14"/>
                  </a:lnTo>
                  <a:lnTo>
                    <a:pt x="16" y="14"/>
                  </a:lnTo>
                  <a:lnTo>
                    <a:pt x="16" y="39"/>
                  </a:lnTo>
                  <a:lnTo>
                    <a:pt x="63" y="39"/>
                  </a:lnTo>
                  <a:lnTo>
                    <a:pt x="63" y="53"/>
                  </a:lnTo>
                  <a:lnTo>
                    <a:pt x="16" y="53"/>
                  </a:lnTo>
                  <a:lnTo>
                    <a:pt x="16" y="79"/>
                  </a:lnTo>
                  <a:lnTo>
                    <a:pt x="64" y="79"/>
                  </a:lnTo>
                  <a:lnTo>
                    <a:pt x="64"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 name="Freeform 77"/>
            <p:cNvSpPr>
              <a:spLocks/>
            </p:cNvSpPr>
            <p:nvPr/>
          </p:nvSpPr>
          <p:spPr bwMode="auto">
            <a:xfrm>
              <a:off x="2160588" y="4703763"/>
              <a:ext cx="155575" cy="149225"/>
            </a:xfrm>
            <a:custGeom>
              <a:avLst/>
              <a:gdLst>
                <a:gd name="T0" fmla="*/ 81 w 98"/>
                <a:gd name="T1" fmla="*/ 23 h 94"/>
                <a:gd name="T2" fmla="*/ 52 w 98"/>
                <a:gd name="T3" fmla="*/ 94 h 94"/>
                <a:gd name="T4" fmla="*/ 45 w 98"/>
                <a:gd name="T5" fmla="*/ 94 h 94"/>
                <a:gd name="T6" fmla="*/ 16 w 98"/>
                <a:gd name="T7" fmla="*/ 23 h 94"/>
                <a:gd name="T8" fmla="*/ 16 w 98"/>
                <a:gd name="T9" fmla="*/ 94 h 94"/>
                <a:gd name="T10" fmla="*/ 0 w 98"/>
                <a:gd name="T11" fmla="*/ 94 h 94"/>
                <a:gd name="T12" fmla="*/ 0 w 98"/>
                <a:gd name="T13" fmla="*/ 0 h 94"/>
                <a:gd name="T14" fmla="*/ 23 w 98"/>
                <a:gd name="T15" fmla="*/ 0 h 94"/>
                <a:gd name="T16" fmla="*/ 49 w 98"/>
                <a:gd name="T17" fmla="*/ 63 h 94"/>
                <a:gd name="T18" fmla="*/ 74 w 98"/>
                <a:gd name="T19" fmla="*/ 0 h 94"/>
                <a:gd name="T20" fmla="*/ 98 w 98"/>
                <a:gd name="T21" fmla="*/ 0 h 94"/>
                <a:gd name="T22" fmla="*/ 98 w 98"/>
                <a:gd name="T23" fmla="*/ 94 h 94"/>
                <a:gd name="T24" fmla="*/ 81 w 98"/>
                <a:gd name="T25" fmla="*/ 94 h 94"/>
                <a:gd name="T26" fmla="*/ 81 w 98"/>
                <a:gd name="T27"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94">
                  <a:moveTo>
                    <a:pt x="81" y="23"/>
                  </a:moveTo>
                  <a:lnTo>
                    <a:pt x="52" y="94"/>
                  </a:lnTo>
                  <a:lnTo>
                    <a:pt x="45" y="94"/>
                  </a:lnTo>
                  <a:lnTo>
                    <a:pt x="16" y="23"/>
                  </a:lnTo>
                  <a:lnTo>
                    <a:pt x="16" y="94"/>
                  </a:lnTo>
                  <a:lnTo>
                    <a:pt x="0" y="94"/>
                  </a:lnTo>
                  <a:lnTo>
                    <a:pt x="0" y="0"/>
                  </a:lnTo>
                  <a:lnTo>
                    <a:pt x="23" y="0"/>
                  </a:lnTo>
                  <a:lnTo>
                    <a:pt x="49" y="63"/>
                  </a:lnTo>
                  <a:lnTo>
                    <a:pt x="74" y="0"/>
                  </a:lnTo>
                  <a:lnTo>
                    <a:pt x="98" y="0"/>
                  </a:lnTo>
                  <a:lnTo>
                    <a:pt x="98" y="94"/>
                  </a:lnTo>
                  <a:lnTo>
                    <a:pt x="81" y="94"/>
                  </a:lnTo>
                  <a:lnTo>
                    <a:pt x="81" y="23"/>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 name="Rectangle 78"/>
            <p:cNvSpPr>
              <a:spLocks noChangeArrowheads="1"/>
            </p:cNvSpPr>
            <p:nvPr/>
          </p:nvSpPr>
          <p:spPr bwMode="auto">
            <a:xfrm>
              <a:off x="2355850" y="4703763"/>
              <a:ext cx="26988" cy="149225"/>
            </a:xfrm>
            <a:prstGeom prst="rect">
              <a:avLst/>
            </a:prstGeom>
            <a:solidFill>
              <a:srgbClr val="0025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79"/>
            <p:cNvSpPr>
              <a:spLocks/>
            </p:cNvSpPr>
            <p:nvPr/>
          </p:nvSpPr>
          <p:spPr bwMode="auto">
            <a:xfrm>
              <a:off x="2416175" y="4700588"/>
              <a:ext cx="139700" cy="155575"/>
            </a:xfrm>
            <a:custGeom>
              <a:avLst/>
              <a:gdLst>
                <a:gd name="T0" fmla="*/ 0 w 88"/>
                <a:gd name="T1" fmla="*/ 49 h 98"/>
                <a:gd name="T2" fmla="*/ 49 w 88"/>
                <a:gd name="T3" fmla="*/ 0 h 98"/>
                <a:gd name="T4" fmla="*/ 88 w 88"/>
                <a:gd name="T5" fmla="*/ 21 h 98"/>
                <a:gd name="T6" fmla="*/ 74 w 88"/>
                <a:gd name="T7" fmla="*/ 29 h 98"/>
                <a:gd name="T8" fmla="*/ 49 w 88"/>
                <a:gd name="T9" fmla="*/ 15 h 98"/>
                <a:gd name="T10" fmla="*/ 17 w 88"/>
                <a:gd name="T11" fmla="*/ 49 h 98"/>
                <a:gd name="T12" fmla="*/ 49 w 88"/>
                <a:gd name="T13" fmla="*/ 83 h 98"/>
                <a:gd name="T14" fmla="*/ 74 w 88"/>
                <a:gd name="T15" fmla="*/ 69 h 98"/>
                <a:gd name="T16" fmla="*/ 88 w 88"/>
                <a:gd name="T17" fmla="*/ 76 h 98"/>
                <a:gd name="T18" fmla="*/ 49 w 88"/>
                <a:gd name="T19" fmla="*/ 98 h 98"/>
                <a:gd name="T20" fmla="*/ 0 w 88"/>
                <a:gd name="T2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8">
                  <a:moveTo>
                    <a:pt x="0" y="49"/>
                  </a:moveTo>
                  <a:cubicBezTo>
                    <a:pt x="0" y="20"/>
                    <a:pt x="22" y="0"/>
                    <a:pt x="49" y="0"/>
                  </a:cubicBezTo>
                  <a:cubicBezTo>
                    <a:pt x="69" y="0"/>
                    <a:pt x="81" y="10"/>
                    <a:pt x="88" y="21"/>
                  </a:cubicBezTo>
                  <a:cubicBezTo>
                    <a:pt x="74" y="29"/>
                    <a:pt x="74" y="29"/>
                    <a:pt x="74" y="29"/>
                  </a:cubicBezTo>
                  <a:cubicBezTo>
                    <a:pt x="69" y="21"/>
                    <a:pt x="60" y="15"/>
                    <a:pt x="49" y="15"/>
                  </a:cubicBezTo>
                  <a:cubicBezTo>
                    <a:pt x="31" y="15"/>
                    <a:pt x="17" y="29"/>
                    <a:pt x="17" y="49"/>
                  </a:cubicBezTo>
                  <a:cubicBezTo>
                    <a:pt x="17" y="69"/>
                    <a:pt x="31" y="83"/>
                    <a:pt x="49" y="83"/>
                  </a:cubicBezTo>
                  <a:cubicBezTo>
                    <a:pt x="60" y="83"/>
                    <a:pt x="69" y="77"/>
                    <a:pt x="74" y="69"/>
                  </a:cubicBezTo>
                  <a:cubicBezTo>
                    <a:pt x="88" y="76"/>
                    <a:pt x="88" y="76"/>
                    <a:pt x="88" y="76"/>
                  </a:cubicBezTo>
                  <a:cubicBezTo>
                    <a:pt x="80" y="88"/>
                    <a:pt x="69" y="98"/>
                    <a:pt x="49" y="98"/>
                  </a:cubicBezTo>
                  <a:cubicBezTo>
                    <a:pt x="22" y="98"/>
                    <a:pt x="0" y="78"/>
                    <a:pt x="0" y="49"/>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80"/>
            <p:cNvSpPr>
              <a:spLocks noEditPoints="1"/>
            </p:cNvSpPr>
            <p:nvPr/>
          </p:nvSpPr>
          <p:spPr bwMode="auto">
            <a:xfrm>
              <a:off x="2568575" y="4703763"/>
              <a:ext cx="150813" cy="149225"/>
            </a:xfrm>
            <a:custGeom>
              <a:avLst/>
              <a:gdLst>
                <a:gd name="T0" fmla="*/ 70 w 95"/>
                <a:gd name="T1" fmla="*/ 76 h 94"/>
                <a:gd name="T2" fmla="*/ 25 w 95"/>
                <a:gd name="T3" fmla="*/ 76 h 94"/>
                <a:gd name="T4" fmla="*/ 18 w 95"/>
                <a:gd name="T5" fmla="*/ 94 h 94"/>
                <a:gd name="T6" fmla="*/ 0 w 95"/>
                <a:gd name="T7" fmla="*/ 94 h 94"/>
                <a:gd name="T8" fmla="*/ 37 w 95"/>
                <a:gd name="T9" fmla="*/ 0 h 94"/>
                <a:gd name="T10" fmla="*/ 58 w 95"/>
                <a:gd name="T11" fmla="*/ 0 h 94"/>
                <a:gd name="T12" fmla="*/ 95 w 95"/>
                <a:gd name="T13" fmla="*/ 94 h 94"/>
                <a:gd name="T14" fmla="*/ 77 w 95"/>
                <a:gd name="T15" fmla="*/ 94 h 94"/>
                <a:gd name="T16" fmla="*/ 70 w 95"/>
                <a:gd name="T17" fmla="*/ 76 h 94"/>
                <a:gd name="T18" fmla="*/ 30 w 95"/>
                <a:gd name="T19" fmla="*/ 61 h 94"/>
                <a:gd name="T20" fmla="*/ 65 w 95"/>
                <a:gd name="T21" fmla="*/ 61 h 94"/>
                <a:gd name="T22" fmla="*/ 47 w 95"/>
                <a:gd name="T23" fmla="*/ 14 h 94"/>
                <a:gd name="T24" fmla="*/ 30 w 95"/>
                <a:gd name="T25"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4">
                  <a:moveTo>
                    <a:pt x="70" y="76"/>
                  </a:moveTo>
                  <a:lnTo>
                    <a:pt x="25" y="76"/>
                  </a:lnTo>
                  <a:lnTo>
                    <a:pt x="18" y="94"/>
                  </a:lnTo>
                  <a:lnTo>
                    <a:pt x="0" y="94"/>
                  </a:lnTo>
                  <a:lnTo>
                    <a:pt x="37" y="0"/>
                  </a:lnTo>
                  <a:lnTo>
                    <a:pt x="58" y="0"/>
                  </a:lnTo>
                  <a:lnTo>
                    <a:pt x="95" y="94"/>
                  </a:lnTo>
                  <a:lnTo>
                    <a:pt x="77" y="94"/>
                  </a:lnTo>
                  <a:lnTo>
                    <a:pt x="70" y="76"/>
                  </a:lnTo>
                  <a:close/>
                  <a:moveTo>
                    <a:pt x="30" y="61"/>
                  </a:moveTo>
                  <a:lnTo>
                    <a:pt x="65" y="61"/>
                  </a:lnTo>
                  <a:lnTo>
                    <a:pt x="47" y="14"/>
                  </a:lnTo>
                  <a:lnTo>
                    <a:pt x="30" y="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81"/>
            <p:cNvSpPr>
              <a:spLocks/>
            </p:cNvSpPr>
            <p:nvPr/>
          </p:nvSpPr>
          <p:spPr bwMode="auto">
            <a:xfrm>
              <a:off x="2744788" y="4703763"/>
              <a:ext cx="92075" cy="149225"/>
            </a:xfrm>
            <a:custGeom>
              <a:avLst/>
              <a:gdLst>
                <a:gd name="T0" fmla="*/ 0 w 58"/>
                <a:gd name="T1" fmla="*/ 0 h 94"/>
                <a:gd name="T2" fmla="*/ 16 w 58"/>
                <a:gd name="T3" fmla="*/ 0 h 94"/>
                <a:gd name="T4" fmla="*/ 16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6" y="0"/>
                  </a:lnTo>
                  <a:lnTo>
                    <a:pt x="16"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82"/>
            <p:cNvSpPr>
              <a:spLocks/>
            </p:cNvSpPr>
            <p:nvPr/>
          </p:nvSpPr>
          <p:spPr bwMode="auto">
            <a:xfrm>
              <a:off x="2868613" y="4703763"/>
              <a:ext cx="92075" cy="149225"/>
            </a:xfrm>
            <a:custGeom>
              <a:avLst/>
              <a:gdLst>
                <a:gd name="T0" fmla="*/ 0 w 58"/>
                <a:gd name="T1" fmla="*/ 0 h 94"/>
                <a:gd name="T2" fmla="*/ 17 w 58"/>
                <a:gd name="T3" fmla="*/ 0 h 94"/>
                <a:gd name="T4" fmla="*/ 17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7" y="0"/>
                  </a:lnTo>
                  <a:lnTo>
                    <a:pt x="17"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5" name="Freeform 83"/>
            <p:cNvSpPr>
              <a:spLocks/>
            </p:cNvSpPr>
            <p:nvPr/>
          </p:nvSpPr>
          <p:spPr bwMode="auto">
            <a:xfrm>
              <a:off x="2949575" y="4703763"/>
              <a:ext cx="142875" cy="149225"/>
            </a:xfrm>
            <a:custGeom>
              <a:avLst/>
              <a:gdLst>
                <a:gd name="T0" fmla="*/ 37 w 90"/>
                <a:gd name="T1" fmla="*/ 55 h 94"/>
                <a:gd name="T2" fmla="*/ 0 w 90"/>
                <a:gd name="T3" fmla="*/ 0 h 94"/>
                <a:gd name="T4" fmla="*/ 19 w 90"/>
                <a:gd name="T5" fmla="*/ 0 h 94"/>
                <a:gd name="T6" fmla="*/ 45 w 90"/>
                <a:gd name="T7" fmla="*/ 40 h 94"/>
                <a:gd name="T8" fmla="*/ 71 w 90"/>
                <a:gd name="T9" fmla="*/ 0 h 94"/>
                <a:gd name="T10" fmla="*/ 90 w 90"/>
                <a:gd name="T11" fmla="*/ 0 h 94"/>
                <a:gd name="T12" fmla="*/ 53 w 90"/>
                <a:gd name="T13" fmla="*/ 55 h 94"/>
                <a:gd name="T14" fmla="*/ 53 w 90"/>
                <a:gd name="T15" fmla="*/ 94 h 94"/>
                <a:gd name="T16" fmla="*/ 37 w 90"/>
                <a:gd name="T17" fmla="*/ 94 h 94"/>
                <a:gd name="T18" fmla="*/ 37 w 90"/>
                <a:gd name="T19"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4">
                  <a:moveTo>
                    <a:pt x="37" y="55"/>
                  </a:moveTo>
                  <a:lnTo>
                    <a:pt x="0" y="0"/>
                  </a:lnTo>
                  <a:lnTo>
                    <a:pt x="19" y="0"/>
                  </a:lnTo>
                  <a:lnTo>
                    <a:pt x="45" y="40"/>
                  </a:lnTo>
                  <a:lnTo>
                    <a:pt x="71" y="0"/>
                  </a:lnTo>
                  <a:lnTo>
                    <a:pt x="90" y="0"/>
                  </a:lnTo>
                  <a:lnTo>
                    <a:pt x="53" y="55"/>
                  </a:lnTo>
                  <a:lnTo>
                    <a:pt x="53" y="94"/>
                  </a:lnTo>
                  <a:lnTo>
                    <a:pt x="37" y="94"/>
                  </a:lnTo>
                  <a:lnTo>
                    <a:pt x="37" y="55"/>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6" name="Freeform 84"/>
            <p:cNvSpPr>
              <a:spLocks noEditPoints="1"/>
            </p:cNvSpPr>
            <p:nvPr/>
          </p:nvSpPr>
          <p:spPr bwMode="auto">
            <a:xfrm>
              <a:off x="1660525" y="4940301"/>
              <a:ext cx="114300" cy="150813"/>
            </a:xfrm>
            <a:custGeom>
              <a:avLst/>
              <a:gdLst>
                <a:gd name="T0" fmla="*/ 0 w 72"/>
                <a:gd name="T1" fmla="*/ 0 h 95"/>
                <a:gd name="T2" fmla="*/ 41 w 72"/>
                <a:gd name="T3" fmla="*/ 0 h 95"/>
                <a:gd name="T4" fmla="*/ 72 w 72"/>
                <a:gd name="T5" fmla="*/ 30 h 95"/>
                <a:gd name="T6" fmla="*/ 41 w 72"/>
                <a:gd name="T7" fmla="*/ 59 h 95"/>
                <a:gd name="T8" fmla="*/ 16 w 72"/>
                <a:gd name="T9" fmla="*/ 59 h 95"/>
                <a:gd name="T10" fmla="*/ 16 w 72"/>
                <a:gd name="T11" fmla="*/ 95 h 95"/>
                <a:gd name="T12" fmla="*/ 0 w 72"/>
                <a:gd name="T13" fmla="*/ 95 h 95"/>
                <a:gd name="T14" fmla="*/ 0 w 72"/>
                <a:gd name="T15" fmla="*/ 0 h 95"/>
                <a:gd name="T16" fmla="*/ 39 w 72"/>
                <a:gd name="T17" fmla="*/ 15 h 95"/>
                <a:gd name="T18" fmla="*/ 16 w 72"/>
                <a:gd name="T19" fmla="*/ 15 h 95"/>
                <a:gd name="T20" fmla="*/ 16 w 72"/>
                <a:gd name="T21" fmla="*/ 45 h 95"/>
                <a:gd name="T22" fmla="*/ 39 w 72"/>
                <a:gd name="T23" fmla="*/ 45 h 95"/>
                <a:gd name="T24" fmla="*/ 55 w 72"/>
                <a:gd name="T25" fmla="*/ 30 h 95"/>
                <a:gd name="T26" fmla="*/ 39 w 72"/>
                <a:gd name="T2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5">
                  <a:moveTo>
                    <a:pt x="0" y="0"/>
                  </a:moveTo>
                  <a:cubicBezTo>
                    <a:pt x="41" y="0"/>
                    <a:pt x="41" y="0"/>
                    <a:pt x="41" y="0"/>
                  </a:cubicBezTo>
                  <a:cubicBezTo>
                    <a:pt x="61" y="0"/>
                    <a:pt x="72" y="14"/>
                    <a:pt x="72" y="30"/>
                  </a:cubicBezTo>
                  <a:cubicBezTo>
                    <a:pt x="72" y="46"/>
                    <a:pt x="61" y="59"/>
                    <a:pt x="41" y="59"/>
                  </a:cubicBezTo>
                  <a:cubicBezTo>
                    <a:pt x="16" y="59"/>
                    <a:pt x="16" y="59"/>
                    <a:pt x="16" y="59"/>
                  </a:cubicBezTo>
                  <a:cubicBezTo>
                    <a:pt x="16" y="95"/>
                    <a:pt x="16" y="95"/>
                    <a:pt x="16" y="95"/>
                  </a:cubicBezTo>
                  <a:cubicBezTo>
                    <a:pt x="0" y="95"/>
                    <a:pt x="0" y="95"/>
                    <a:pt x="0" y="95"/>
                  </a:cubicBezTo>
                  <a:lnTo>
                    <a:pt x="0" y="0"/>
                  </a:lnTo>
                  <a:close/>
                  <a:moveTo>
                    <a:pt x="39" y="15"/>
                  </a:moveTo>
                  <a:cubicBezTo>
                    <a:pt x="16" y="15"/>
                    <a:pt x="16" y="15"/>
                    <a:pt x="16" y="15"/>
                  </a:cubicBezTo>
                  <a:cubicBezTo>
                    <a:pt x="16" y="45"/>
                    <a:pt x="16" y="45"/>
                    <a:pt x="16" y="45"/>
                  </a:cubicBezTo>
                  <a:cubicBezTo>
                    <a:pt x="39" y="45"/>
                    <a:pt x="39" y="45"/>
                    <a:pt x="39" y="45"/>
                  </a:cubicBezTo>
                  <a:cubicBezTo>
                    <a:pt x="48" y="45"/>
                    <a:pt x="55" y="39"/>
                    <a:pt x="55" y="30"/>
                  </a:cubicBezTo>
                  <a:cubicBezTo>
                    <a:pt x="55" y="21"/>
                    <a:pt x="48" y="15"/>
                    <a:pt x="39"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Freeform 85"/>
            <p:cNvSpPr>
              <a:spLocks noEditPoints="1"/>
            </p:cNvSpPr>
            <p:nvPr/>
          </p:nvSpPr>
          <p:spPr bwMode="auto">
            <a:xfrm>
              <a:off x="1804988" y="4940301"/>
              <a:ext cx="115888" cy="150813"/>
            </a:xfrm>
            <a:custGeom>
              <a:avLst/>
              <a:gdLst>
                <a:gd name="T0" fmla="*/ 33 w 73"/>
                <a:gd name="T1" fmla="*/ 59 h 95"/>
                <a:gd name="T2" fmla="*/ 17 w 73"/>
                <a:gd name="T3" fmla="*/ 59 h 95"/>
                <a:gd name="T4" fmla="*/ 17 w 73"/>
                <a:gd name="T5" fmla="*/ 95 h 95"/>
                <a:gd name="T6" fmla="*/ 0 w 73"/>
                <a:gd name="T7" fmla="*/ 95 h 95"/>
                <a:gd name="T8" fmla="*/ 0 w 73"/>
                <a:gd name="T9" fmla="*/ 0 h 95"/>
                <a:gd name="T10" fmla="*/ 42 w 73"/>
                <a:gd name="T11" fmla="*/ 0 h 95"/>
                <a:gd name="T12" fmla="*/ 73 w 73"/>
                <a:gd name="T13" fmla="*/ 30 h 95"/>
                <a:gd name="T14" fmla="*/ 50 w 73"/>
                <a:gd name="T15" fmla="*/ 58 h 95"/>
                <a:gd name="T16" fmla="*/ 73 w 73"/>
                <a:gd name="T17" fmla="*/ 95 h 95"/>
                <a:gd name="T18" fmla="*/ 54 w 73"/>
                <a:gd name="T19" fmla="*/ 95 h 95"/>
                <a:gd name="T20" fmla="*/ 33 w 73"/>
                <a:gd name="T21" fmla="*/ 59 h 95"/>
                <a:gd name="T22" fmla="*/ 39 w 73"/>
                <a:gd name="T23" fmla="*/ 15 h 95"/>
                <a:gd name="T24" fmla="*/ 17 w 73"/>
                <a:gd name="T25" fmla="*/ 15 h 95"/>
                <a:gd name="T26" fmla="*/ 17 w 73"/>
                <a:gd name="T27" fmla="*/ 45 h 95"/>
                <a:gd name="T28" fmla="*/ 39 w 73"/>
                <a:gd name="T29" fmla="*/ 45 h 95"/>
                <a:gd name="T30" fmla="*/ 56 w 73"/>
                <a:gd name="T31" fmla="*/ 30 h 95"/>
                <a:gd name="T32" fmla="*/ 39 w 73"/>
                <a:gd name="T33"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5">
                  <a:moveTo>
                    <a:pt x="33" y="59"/>
                  </a:moveTo>
                  <a:cubicBezTo>
                    <a:pt x="17" y="59"/>
                    <a:pt x="17" y="59"/>
                    <a:pt x="17" y="59"/>
                  </a:cubicBezTo>
                  <a:cubicBezTo>
                    <a:pt x="17" y="95"/>
                    <a:pt x="17" y="95"/>
                    <a:pt x="17" y="95"/>
                  </a:cubicBezTo>
                  <a:cubicBezTo>
                    <a:pt x="0" y="95"/>
                    <a:pt x="0" y="95"/>
                    <a:pt x="0" y="95"/>
                  </a:cubicBezTo>
                  <a:cubicBezTo>
                    <a:pt x="0" y="0"/>
                    <a:pt x="0" y="0"/>
                    <a:pt x="0" y="0"/>
                  </a:cubicBezTo>
                  <a:cubicBezTo>
                    <a:pt x="42" y="0"/>
                    <a:pt x="42" y="0"/>
                    <a:pt x="42" y="0"/>
                  </a:cubicBezTo>
                  <a:cubicBezTo>
                    <a:pt x="60" y="0"/>
                    <a:pt x="73" y="13"/>
                    <a:pt x="73" y="30"/>
                  </a:cubicBezTo>
                  <a:cubicBezTo>
                    <a:pt x="73" y="47"/>
                    <a:pt x="62" y="56"/>
                    <a:pt x="50" y="58"/>
                  </a:cubicBezTo>
                  <a:cubicBezTo>
                    <a:pt x="73" y="95"/>
                    <a:pt x="73" y="95"/>
                    <a:pt x="73" y="95"/>
                  </a:cubicBezTo>
                  <a:cubicBezTo>
                    <a:pt x="54" y="95"/>
                    <a:pt x="54" y="95"/>
                    <a:pt x="54" y="95"/>
                  </a:cubicBezTo>
                  <a:lnTo>
                    <a:pt x="33" y="59"/>
                  </a:lnTo>
                  <a:close/>
                  <a:moveTo>
                    <a:pt x="39" y="15"/>
                  </a:moveTo>
                  <a:cubicBezTo>
                    <a:pt x="17" y="15"/>
                    <a:pt x="17" y="15"/>
                    <a:pt x="17" y="15"/>
                  </a:cubicBezTo>
                  <a:cubicBezTo>
                    <a:pt x="17" y="45"/>
                    <a:pt x="17" y="45"/>
                    <a:pt x="17" y="45"/>
                  </a:cubicBezTo>
                  <a:cubicBezTo>
                    <a:pt x="39" y="45"/>
                    <a:pt x="39" y="45"/>
                    <a:pt x="39" y="45"/>
                  </a:cubicBezTo>
                  <a:cubicBezTo>
                    <a:pt x="49" y="45"/>
                    <a:pt x="56" y="39"/>
                    <a:pt x="56" y="30"/>
                  </a:cubicBezTo>
                  <a:cubicBezTo>
                    <a:pt x="56" y="21"/>
                    <a:pt x="49" y="15"/>
                    <a:pt x="39"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Freeform 86"/>
            <p:cNvSpPr>
              <a:spLocks/>
            </p:cNvSpPr>
            <p:nvPr/>
          </p:nvSpPr>
          <p:spPr bwMode="auto">
            <a:xfrm>
              <a:off x="1955800" y="4940301"/>
              <a:ext cx="101600" cy="150813"/>
            </a:xfrm>
            <a:custGeom>
              <a:avLst/>
              <a:gdLst>
                <a:gd name="T0" fmla="*/ 0 w 64"/>
                <a:gd name="T1" fmla="*/ 0 h 95"/>
                <a:gd name="T2" fmla="*/ 64 w 64"/>
                <a:gd name="T3" fmla="*/ 0 h 95"/>
                <a:gd name="T4" fmla="*/ 64 w 64"/>
                <a:gd name="T5" fmla="*/ 15 h 95"/>
                <a:gd name="T6" fmla="*/ 16 w 64"/>
                <a:gd name="T7" fmla="*/ 15 h 95"/>
                <a:gd name="T8" fmla="*/ 16 w 64"/>
                <a:gd name="T9" fmla="*/ 39 h 95"/>
                <a:gd name="T10" fmla="*/ 63 w 64"/>
                <a:gd name="T11" fmla="*/ 39 h 95"/>
                <a:gd name="T12" fmla="*/ 63 w 64"/>
                <a:gd name="T13" fmla="*/ 54 h 95"/>
                <a:gd name="T14" fmla="*/ 16 w 64"/>
                <a:gd name="T15" fmla="*/ 54 h 95"/>
                <a:gd name="T16" fmla="*/ 16 w 64"/>
                <a:gd name="T17" fmla="*/ 80 h 95"/>
                <a:gd name="T18" fmla="*/ 64 w 64"/>
                <a:gd name="T19" fmla="*/ 80 h 95"/>
                <a:gd name="T20" fmla="*/ 64 w 64"/>
                <a:gd name="T21" fmla="*/ 95 h 95"/>
                <a:gd name="T22" fmla="*/ 0 w 64"/>
                <a:gd name="T23" fmla="*/ 95 h 95"/>
                <a:gd name="T24" fmla="*/ 0 w 6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5">
                  <a:moveTo>
                    <a:pt x="0" y="0"/>
                  </a:moveTo>
                  <a:lnTo>
                    <a:pt x="64" y="0"/>
                  </a:lnTo>
                  <a:lnTo>
                    <a:pt x="64" y="15"/>
                  </a:lnTo>
                  <a:lnTo>
                    <a:pt x="16" y="15"/>
                  </a:lnTo>
                  <a:lnTo>
                    <a:pt x="16" y="39"/>
                  </a:lnTo>
                  <a:lnTo>
                    <a:pt x="63" y="39"/>
                  </a:lnTo>
                  <a:lnTo>
                    <a:pt x="63" y="54"/>
                  </a:lnTo>
                  <a:lnTo>
                    <a:pt x="16" y="54"/>
                  </a:lnTo>
                  <a:lnTo>
                    <a:pt x="16" y="80"/>
                  </a:lnTo>
                  <a:lnTo>
                    <a:pt x="64" y="80"/>
                  </a:lnTo>
                  <a:lnTo>
                    <a:pt x="64" y="95"/>
                  </a:lnTo>
                  <a:lnTo>
                    <a:pt x="0" y="95"/>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87"/>
            <p:cNvSpPr>
              <a:spLocks noEditPoints="1"/>
            </p:cNvSpPr>
            <p:nvPr/>
          </p:nvSpPr>
          <p:spPr bwMode="auto">
            <a:xfrm>
              <a:off x="2093913" y="4940301"/>
              <a:ext cx="114300" cy="150813"/>
            </a:xfrm>
            <a:custGeom>
              <a:avLst/>
              <a:gdLst>
                <a:gd name="T0" fmla="*/ 0 w 72"/>
                <a:gd name="T1" fmla="*/ 0 h 95"/>
                <a:gd name="T2" fmla="*/ 41 w 72"/>
                <a:gd name="T3" fmla="*/ 0 h 95"/>
                <a:gd name="T4" fmla="*/ 72 w 72"/>
                <a:gd name="T5" fmla="*/ 30 h 95"/>
                <a:gd name="T6" fmla="*/ 41 w 72"/>
                <a:gd name="T7" fmla="*/ 59 h 95"/>
                <a:gd name="T8" fmla="*/ 16 w 72"/>
                <a:gd name="T9" fmla="*/ 59 h 95"/>
                <a:gd name="T10" fmla="*/ 16 w 72"/>
                <a:gd name="T11" fmla="*/ 95 h 95"/>
                <a:gd name="T12" fmla="*/ 0 w 72"/>
                <a:gd name="T13" fmla="*/ 95 h 95"/>
                <a:gd name="T14" fmla="*/ 0 w 72"/>
                <a:gd name="T15" fmla="*/ 0 h 95"/>
                <a:gd name="T16" fmla="*/ 39 w 72"/>
                <a:gd name="T17" fmla="*/ 15 h 95"/>
                <a:gd name="T18" fmla="*/ 16 w 72"/>
                <a:gd name="T19" fmla="*/ 15 h 95"/>
                <a:gd name="T20" fmla="*/ 16 w 72"/>
                <a:gd name="T21" fmla="*/ 45 h 95"/>
                <a:gd name="T22" fmla="*/ 39 w 72"/>
                <a:gd name="T23" fmla="*/ 45 h 95"/>
                <a:gd name="T24" fmla="*/ 55 w 72"/>
                <a:gd name="T25" fmla="*/ 30 h 95"/>
                <a:gd name="T26" fmla="*/ 39 w 72"/>
                <a:gd name="T2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5">
                  <a:moveTo>
                    <a:pt x="0" y="0"/>
                  </a:moveTo>
                  <a:cubicBezTo>
                    <a:pt x="41" y="0"/>
                    <a:pt x="41" y="0"/>
                    <a:pt x="41" y="0"/>
                  </a:cubicBezTo>
                  <a:cubicBezTo>
                    <a:pt x="61" y="0"/>
                    <a:pt x="72" y="14"/>
                    <a:pt x="72" y="30"/>
                  </a:cubicBezTo>
                  <a:cubicBezTo>
                    <a:pt x="72" y="46"/>
                    <a:pt x="61" y="59"/>
                    <a:pt x="41" y="59"/>
                  </a:cubicBezTo>
                  <a:cubicBezTo>
                    <a:pt x="16" y="59"/>
                    <a:pt x="16" y="59"/>
                    <a:pt x="16" y="59"/>
                  </a:cubicBezTo>
                  <a:cubicBezTo>
                    <a:pt x="16" y="95"/>
                    <a:pt x="16" y="95"/>
                    <a:pt x="16" y="95"/>
                  </a:cubicBezTo>
                  <a:cubicBezTo>
                    <a:pt x="0" y="95"/>
                    <a:pt x="0" y="95"/>
                    <a:pt x="0" y="95"/>
                  </a:cubicBezTo>
                  <a:lnTo>
                    <a:pt x="0" y="0"/>
                  </a:lnTo>
                  <a:close/>
                  <a:moveTo>
                    <a:pt x="39" y="15"/>
                  </a:moveTo>
                  <a:cubicBezTo>
                    <a:pt x="16" y="15"/>
                    <a:pt x="16" y="15"/>
                    <a:pt x="16" y="15"/>
                  </a:cubicBezTo>
                  <a:cubicBezTo>
                    <a:pt x="16" y="45"/>
                    <a:pt x="16" y="45"/>
                    <a:pt x="16" y="45"/>
                  </a:cubicBezTo>
                  <a:cubicBezTo>
                    <a:pt x="39" y="45"/>
                    <a:pt x="39" y="45"/>
                    <a:pt x="39" y="45"/>
                  </a:cubicBezTo>
                  <a:cubicBezTo>
                    <a:pt x="48" y="45"/>
                    <a:pt x="55" y="39"/>
                    <a:pt x="55" y="30"/>
                  </a:cubicBezTo>
                  <a:cubicBezTo>
                    <a:pt x="55" y="21"/>
                    <a:pt x="48" y="15"/>
                    <a:pt x="39"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88"/>
            <p:cNvSpPr>
              <a:spLocks noEditPoints="1"/>
            </p:cNvSpPr>
            <p:nvPr/>
          </p:nvSpPr>
          <p:spPr bwMode="auto">
            <a:xfrm>
              <a:off x="2206625" y="4940301"/>
              <a:ext cx="150813" cy="150813"/>
            </a:xfrm>
            <a:custGeom>
              <a:avLst/>
              <a:gdLst>
                <a:gd name="T0" fmla="*/ 70 w 95"/>
                <a:gd name="T1" fmla="*/ 77 h 95"/>
                <a:gd name="T2" fmla="*/ 25 w 95"/>
                <a:gd name="T3" fmla="*/ 77 h 95"/>
                <a:gd name="T4" fmla="*/ 18 w 95"/>
                <a:gd name="T5" fmla="*/ 95 h 95"/>
                <a:gd name="T6" fmla="*/ 0 w 95"/>
                <a:gd name="T7" fmla="*/ 95 h 95"/>
                <a:gd name="T8" fmla="*/ 37 w 95"/>
                <a:gd name="T9" fmla="*/ 0 h 95"/>
                <a:gd name="T10" fmla="*/ 58 w 95"/>
                <a:gd name="T11" fmla="*/ 0 h 95"/>
                <a:gd name="T12" fmla="*/ 95 w 95"/>
                <a:gd name="T13" fmla="*/ 95 h 95"/>
                <a:gd name="T14" fmla="*/ 76 w 95"/>
                <a:gd name="T15" fmla="*/ 95 h 95"/>
                <a:gd name="T16" fmla="*/ 70 w 95"/>
                <a:gd name="T17" fmla="*/ 77 h 95"/>
                <a:gd name="T18" fmla="*/ 30 w 95"/>
                <a:gd name="T19" fmla="*/ 62 h 95"/>
                <a:gd name="T20" fmla="*/ 65 w 95"/>
                <a:gd name="T21" fmla="*/ 62 h 95"/>
                <a:gd name="T22" fmla="*/ 47 w 95"/>
                <a:gd name="T23" fmla="*/ 14 h 95"/>
                <a:gd name="T24" fmla="*/ 30 w 95"/>
                <a:gd name="T25"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5">
                  <a:moveTo>
                    <a:pt x="70" y="77"/>
                  </a:moveTo>
                  <a:lnTo>
                    <a:pt x="25" y="77"/>
                  </a:lnTo>
                  <a:lnTo>
                    <a:pt x="18" y="95"/>
                  </a:lnTo>
                  <a:lnTo>
                    <a:pt x="0" y="95"/>
                  </a:lnTo>
                  <a:lnTo>
                    <a:pt x="37" y="0"/>
                  </a:lnTo>
                  <a:lnTo>
                    <a:pt x="58" y="0"/>
                  </a:lnTo>
                  <a:lnTo>
                    <a:pt x="95" y="95"/>
                  </a:lnTo>
                  <a:lnTo>
                    <a:pt x="76" y="95"/>
                  </a:lnTo>
                  <a:lnTo>
                    <a:pt x="70" y="77"/>
                  </a:lnTo>
                  <a:close/>
                  <a:moveTo>
                    <a:pt x="30" y="62"/>
                  </a:moveTo>
                  <a:lnTo>
                    <a:pt x="65" y="62"/>
                  </a:lnTo>
                  <a:lnTo>
                    <a:pt x="47" y="14"/>
                  </a:lnTo>
                  <a:lnTo>
                    <a:pt x="30" y="62"/>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 name="Freeform 89"/>
            <p:cNvSpPr>
              <a:spLocks noEditPoints="1"/>
            </p:cNvSpPr>
            <p:nvPr/>
          </p:nvSpPr>
          <p:spPr bwMode="auto">
            <a:xfrm>
              <a:off x="2382838" y="4940301"/>
              <a:ext cx="114300" cy="150813"/>
            </a:xfrm>
            <a:custGeom>
              <a:avLst/>
              <a:gdLst>
                <a:gd name="T0" fmla="*/ 32 w 72"/>
                <a:gd name="T1" fmla="*/ 59 h 95"/>
                <a:gd name="T2" fmla="*/ 16 w 72"/>
                <a:gd name="T3" fmla="*/ 59 h 95"/>
                <a:gd name="T4" fmla="*/ 16 w 72"/>
                <a:gd name="T5" fmla="*/ 95 h 95"/>
                <a:gd name="T6" fmla="*/ 0 w 72"/>
                <a:gd name="T7" fmla="*/ 95 h 95"/>
                <a:gd name="T8" fmla="*/ 0 w 72"/>
                <a:gd name="T9" fmla="*/ 0 h 95"/>
                <a:gd name="T10" fmla="*/ 41 w 72"/>
                <a:gd name="T11" fmla="*/ 0 h 95"/>
                <a:gd name="T12" fmla="*/ 72 w 72"/>
                <a:gd name="T13" fmla="*/ 30 h 95"/>
                <a:gd name="T14" fmla="*/ 49 w 72"/>
                <a:gd name="T15" fmla="*/ 58 h 95"/>
                <a:gd name="T16" fmla="*/ 72 w 72"/>
                <a:gd name="T17" fmla="*/ 95 h 95"/>
                <a:gd name="T18" fmla="*/ 53 w 72"/>
                <a:gd name="T19" fmla="*/ 95 h 95"/>
                <a:gd name="T20" fmla="*/ 32 w 72"/>
                <a:gd name="T21" fmla="*/ 59 h 95"/>
                <a:gd name="T22" fmla="*/ 39 w 72"/>
                <a:gd name="T23" fmla="*/ 15 h 95"/>
                <a:gd name="T24" fmla="*/ 16 w 72"/>
                <a:gd name="T25" fmla="*/ 15 h 95"/>
                <a:gd name="T26" fmla="*/ 16 w 72"/>
                <a:gd name="T27" fmla="*/ 45 h 95"/>
                <a:gd name="T28" fmla="*/ 39 w 72"/>
                <a:gd name="T29" fmla="*/ 45 h 95"/>
                <a:gd name="T30" fmla="*/ 55 w 72"/>
                <a:gd name="T31" fmla="*/ 30 h 95"/>
                <a:gd name="T32" fmla="*/ 39 w 72"/>
                <a:gd name="T33"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95">
                  <a:moveTo>
                    <a:pt x="32" y="59"/>
                  </a:moveTo>
                  <a:cubicBezTo>
                    <a:pt x="16" y="59"/>
                    <a:pt x="16" y="59"/>
                    <a:pt x="16" y="59"/>
                  </a:cubicBezTo>
                  <a:cubicBezTo>
                    <a:pt x="16" y="95"/>
                    <a:pt x="16" y="95"/>
                    <a:pt x="16" y="95"/>
                  </a:cubicBezTo>
                  <a:cubicBezTo>
                    <a:pt x="0" y="95"/>
                    <a:pt x="0" y="95"/>
                    <a:pt x="0" y="95"/>
                  </a:cubicBezTo>
                  <a:cubicBezTo>
                    <a:pt x="0" y="0"/>
                    <a:pt x="0" y="0"/>
                    <a:pt x="0" y="0"/>
                  </a:cubicBezTo>
                  <a:cubicBezTo>
                    <a:pt x="41" y="0"/>
                    <a:pt x="41" y="0"/>
                    <a:pt x="41" y="0"/>
                  </a:cubicBezTo>
                  <a:cubicBezTo>
                    <a:pt x="60" y="0"/>
                    <a:pt x="72" y="13"/>
                    <a:pt x="72" y="30"/>
                  </a:cubicBezTo>
                  <a:cubicBezTo>
                    <a:pt x="72" y="47"/>
                    <a:pt x="61" y="56"/>
                    <a:pt x="49" y="58"/>
                  </a:cubicBezTo>
                  <a:cubicBezTo>
                    <a:pt x="72" y="95"/>
                    <a:pt x="72" y="95"/>
                    <a:pt x="72" y="95"/>
                  </a:cubicBezTo>
                  <a:cubicBezTo>
                    <a:pt x="53" y="95"/>
                    <a:pt x="53" y="95"/>
                    <a:pt x="53" y="95"/>
                  </a:cubicBezTo>
                  <a:lnTo>
                    <a:pt x="32" y="59"/>
                  </a:lnTo>
                  <a:close/>
                  <a:moveTo>
                    <a:pt x="39" y="15"/>
                  </a:moveTo>
                  <a:cubicBezTo>
                    <a:pt x="16" y="15"/>
                    <a:pt x="16" y="15"/>
                    <a:pt x="16" y="15"/>
                  </a:cubicBezTo>
                  <a:cubicBezTo>
                    <a:pt x="16" y="45"/>
                    <a:pt x="16" y="45"/>
                    <a:pt x="16" y="45"/>
                  </a:cubicBezTo>
                  <a:cubicBezTo>
                    <a:pt x="39" y="45"/>
                    <a:pt x="39" y="45"/>
                    <a:pt x="39" y="45"/>
                  </a:cubicBezTo>
                  <a:cubicBezTo>
                    <a:pt x="48" y="45"/>
                    <a:pt x="55" y="39"/>
                    <a:pt x="55" y="30"/>
                  </a:cubicBezTo>
                  <a:cubicBezTo>
                    <a:pt x="55" y="21"/>
                    <a:pt x="48" y="15"/>
                    <a:pt x="39"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 name="Freeform 90"/>
            <p:cNvSpPr>
              <a:spLocks/>
            </p:cNvSpPr>
            <p:nvPr/>
          </p:nvSpPr>
          <p:spPr bwMode="auto">
            <a:xfrm>
              <a:off x="2532063" y="4940301"/>
              <a:ext cx="101600" cy="150813"/>
            </a:xfrm>
            <a:custGeom>
              <a:avLst/>
              <a:gdLst>
                <a:gd name="T0" fmla="*/ 0 w 64"/>
                <a:gd name="T1" fmla="*/ 0 h 95"/>
                <a:gd name="T2" fmla="*/ 64 w 64"/>
                <a:gd name="T3" fmla="*/ 0 h 95"/>
                <a:gd name="T4" fmla="*/ 64 w 64"/>
                <a:gd name="T5" fmla="*/ 15 h 95"/>
                <a:gd name="T6" fmla="*/ 16 w 64"/>
                <a:gd name="T7" fmla="*/ 15 h 95"/>
                <a:gd name="T8" fmla="*/ 16 w 64"/>
                <a:gd name="T9" fmla="*/ 39 h 95"/>
                <a:gd name="T10" fmla="*/ 63 w 64"/>
                <a:gd name="T11" fmla="*/ 39 h 95"/>
                <a:gd name="T12" fmla="*/ 63 w 64"/>
                <a:gd name="T13" fmla="*/ 54 h 95"/>
                <a:gd name="T14" fmla="*/ 16 w 64"/>
                <a:gd name="T15" fmla="*/ 54 h 95"/>
                <a:gd name="T16" fmla="*/ 16 w 64"/>
                <a:gd name="T17" fmla="*/ 80 h 95"/>
                <a:gd name="T18" fmla="*/ 64 w 64"/>
                <a:gd name="T19" fmla="*/ 80 h 95"/>
                <a:gd name="T20" fmla="*/ 64 w 64"/>
                <a:gd name="T21" fmla="*/ 95 h 95"/>
                <a:gd name="T22" fmla="*/ 0 w 64"/>
                <a:gd name="T23" fmla="*/ 95 h 95"/>
                <a:gd name="T24" fmla="*/ 0 w 6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5">
                  <a:moveTo>
                    <a:pt x="0" y="0"/>
                  </a:moveTo>
                  <a:lnTo>
                    <a:pt x="64" y="0"/>
                  </a:lnTo>
                  <a:lnTo>
                    <a:pt x="64" y="15"/>
                  </a:lnTo>
                  <a:lnTo>
                    <a:pt x="16" y="15"/>
                  </a:lnTo>
                  <a:lnTo>
                    <a:pt x="16" y="39"/>
                  </a:lnTo>
                  <a:lnTo>
                    <a:pt x="63" y="39"/>
                  </a:lnTo>
                  <a:lnTo>
                    <a:pt x="63" y="54"/>
                  </a:lnTo>
                  <a:lnTo>
                    <a:pt x="16" y="54"/>
                  </a:lnTo>
                  <a:lnTo>
                    <a:pt x="16" y="80"/>
                  </a:lnTo>
                  <a:lnTo>
                    <a:pt x="64" y="80"/>
                  </a:lnTo>
                  <a:lnTo>
                    <a:pt x="64" y="95"/>
                  </a:lnTo>
                  <a:lnTo>
                    <a:pt x="0" y="95"/>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91"/>
            <p:cNvSpPr>
              <a:spLocks noEditPoints="1"/>
            </p:cNvSpPr>
            <p:nvPr/>
          </p:nvSpPr>
          <p:spPr bwMode="auto">
            <a:xfrm>
              <a:off x="2670175" y="4940301"/>
              <a:ext cx="133350" cy="150813"/>
            </a:xfrm>
            <a:custGeom>
              <a:avLst/>
              <a:gdLst>
                <a:gd name="T0" fmla="*/ 0 w 84"/>
                <a:gd name="T1" fmla="*/ 0 h 95"/>
                <a:gd name="T2" fmla="*/ 35 w 84"/>
                <a:gd name="T3" fmla="*/ 0 h 95"/>
                <a:gd name="T4" fmla="*/ 84 w 84"/>
                <a:gd name="T5" fmla="*/ 48 h 95"/>
                <a:gd name="T6" fmla="*/ 35 w 84"/>
                <a:gd name="T7" fmla="*/ 95 h 95"/>
                <a:gd name="T8" fmla="*/ 0 w 84"/>
                <a:gd name="T9" fmla="*/ 95 h 95"/>
                <a:gd name="T10" fmla="*/ 0 w 84"/>
                <a:gd name="T11" fmla="*/ 0 h 95"/>
                <a:gd name="T12" fmla="*/ 35 w 84"/>
                <a:gd name="T13" fmla="*/ 80 h 95"/>
                <a:gd name="T14" fmla="*/ 67 w 84"/>
                <a:gd name="T15" fmla="*/ 48 h 95"/>
                <a:gd name="T16" fmla="*/ 35 w 84"/>
                <a:gd name="T17" fmla="*/ 15 h 95"/>
                <a:gd name="T18" fmla="*/ 17 w 84"/>
                <a:gd name="T19" fmla="*/ 15 h 95"/>
                <a:gd name="T20" fmla="*/ 17 w 84"/>
                <a:gd name="T21" fmla="*/ 80 h 95"/>
                <a:gd name="T22" fmla="*/ 35 w 84"/>
                <a:gd name="T23" fmla="*/ 8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5">
                  <a:moveTo>
                    <a:pt x="0" y="0"/>
                  </a:moveTo>
                  <a:cubicBezTo>
                    <a:pt x="35" y="0"/>
                    <a:pt x="35" y="0"/>
                    <a:pt x="35" y="0"/>
                  </a:cubicBezTo>
                  <a:cubicBezTo>
                    <a:pt x="64" y="0"/>
                    <a:pt x="84" y="20"/>
                    <a:pt x="84" y="48"/>
                  </a:cubicBezTo>
                  <a:cubicBezTo>
                    <a:pt x="84" y="75"/>
                    <a:pt x="64" y="95"/>
                    <a:pt x="35" y="95"/>
                  </a:cubicBezTo>
                  <a:cubicBezTo>
                    <a:pt x="0" y="95"/>
                    <a:pt x="0" y="95"/>
                    <a:pt x="0" y="95"/>
                  </a:cubicBezTo>
                  <a:lnTo>
                    <a:pt x="0" y="0"/>
                  </a:lnTo>
                  <a:close/>
                  <a:moveTo>
                    <a:pt x="35" y="80"/>
                  </a:moveTo>
                  <a:cubicBezTo>
                    <a:pt x="56" y="80"/>
                    <a:pt x="67" y="65"/>
                    <a:pt x="67" y="48"/>
                  </a:cubicBezTo>
                  <a:cubicBezTo>
                    <a:pt x="67" y="29"/>
                    <a:pt x="56" y="15"/>
                    <a:pt x="35" y="15"/>
                  </a:cubicBezTo>
                  <a:cubicBezTo>
                    <a:pt x="17" y="15"/>
                    <a:pt x="17" y="15"/>
                    <a:pt x="17" y="15"/>
                  </a:cubicBezTo>
                  <a:cubicBezTo>
                    <a:pt x="17" y="80"/>
                    <a:pt x="17" y="80"/>
                    <a:pt x="17" y="80"/>
                  </a:cubicBezTo>
                  <a:lnTo>
                    <a:pt x="35" y="8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7" name="Group 156"/>
          <p:cNvGrpSpPr/>
          <p:nvPr/>
        </p:nvGrpSpPr>
        <p:grpSpPr>
          <a:xfrm>
            <a:off x="2893875" y="2815411"/>
            <a:ext cx="1426250" cy="1947506"/>
            <a:chOff x="3944938" y="2728913"/>
            <a:chExt cx="1728788" cy="2360613"/>
          </a:xfrm>
        </p:grpSpPr>
        <p:sp>
          <p:nvSpPr>
            <p:cNvPr id="94" name="Freeform 92"/>
            <p:cNvSpPr>
              <a:spLocks noEditPoints="1"/>
            </p:cNvSpPr>
            <p:nvPr/>
          </p:nvSpPr>
          <p:spPr bwMode="auto">
            <a:xfrm>
              <a:off x="4005263" y="2789238"/>
              <a:ext cx="1608138" cy="1608138"/>
            </a:xfrm>
            <a:custGeom>
              <a:avLst/>
              <a:gdLst>
                <a:gd name="T0" fmla="*/ 506 w 1013"/>
                <a:gd name="T1" fmla="*/ 0 h 1013"/>
                <a:gd name="T2" fmla="*/ 0 w 1013"/>
                <a:gd name="T3" fmla="*/ 506 h 1013"/>
                <a:gd name="T4" fmla="*/ 506 w 1013"/>
                <a:gd name="T5" fmla="*/ 1013 h 1013"/>
                <a:gd name="T6" fmla="*/ 1013 w 1013"/>
                <a:gd name="T7" fmla="*/ 506 h 1013"/>
                <a:gd name="T8" fmla="*/ 506 w 1013"/>
                <a:gd name="T9" fmla="*/ 0 h 1013"/>
                <a:gd name="T10" fmla="*/ 506 w 1013"/>
                <a:gd name="T11" fmla="*/ 937 h 1013"/>
                <a:gd name="T12" fmla="*/ 76 w 1013"/>
                <a:gd name="T13" fmla="*/ 506 h 1013"/>
                <a:gd name="T14" fmla="*/ 506 w 1013"/>
                <a:gd name="T15" fmla="*/ 76 h 1013"/>
                <a:gd name="T16" fmla="*/ 937 w 1013"/>
                <a:gd name="T17" fmla="*/ 506 h 1013"/>
                <a:gd name="T18" fmla="*/ 506 w 1013"/>
                <a:gd name="T19" fmla="*/ 937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1013">
                  <a:moveTo>
                    <a:pt x="506" y="0"/>
                  </a:moveTo>
                  <a:cubicBezTo>
                    <a:pt x="227" y="0"/>
                    <a:pt x="0" y="227"/>
                    <a:pt x="0" y="506"/>
                  </a:cubicBezTo>
                  <a:cubicBezTo>
                    <a:pt x="0" y="786"/>
                    <a:pt x="227" y="1013"/>
                    <a:pt x="506" y="1013"/>
                  </a:cubicBezTo>
                  <a:cubicBezTo>
                    <a:pt x="786" y="1013"/>
                    <a:pt x="1013" y="786"/>
                    <a:pt x="1013" y="506"/>
                  </a:cubicBezTo>
                  <a:cubicBezTo>
                    <a:pt x="1013" y="227"/>
                    <a:pt x="786" y="0"/>
                    <a:pt x="506" y="0"/>
                  </a:cubicBezTo>
                  <a:close/>
                  <a:moveTo>
                    <a:pt x="506" y="937"/>
                  </a:moveTo>
                  <a:cubicBezTo>
                    <a:pt x="269" y="937"/>
                    <a:pt x="76" y="744"/>
                    <a:pt x="76" y="506"/>
                  </a:cubicBezTo>
                  <a:cubicBezTo>
                    <a:pt x="76" y="269"/>
                    <a:pt x="269" y="76"/>
                    <a:pt x="506" y="76"/>
                  </a:cubicBezTo>
                  <a:cubicBezTo>
                    <a:pt x="744" y="76"/>
                    <a:pt x="937" y="269"/>
                    <a:pt x="937" y="506"/>
                  </a:cubicBezTo>
                  <a:cubicBezTo>
                    <a:pt x="937" y="744"/>
                    <a:pt x="744" y="937"/>
                    <a:pt x="506" y="937"/>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93"/>
            <p:cNvSpPr>
              <a:spLocks noEditPoints="1"/>
            </p:cNvSpPr>
            <p:nvPr/>
          </p:nvSpPr>
          <p:spPr bwMode="auto">
            <a:xfrm>
              <a:off x="3944938" y="2728913"/>
              <a:ext cx="1728788" cy="1728788"/>
            </a:xfrm>
            <a:custGeom>
              <a:avLst/>
              <a:gdLst>
                <a:gd name="T0" fmla="*/ 544 w 1089"/>
                <a:gd name="T1" fmla="*/ 0 h 1089"/>
                <a:gd name="T2" fmla="*/ 0 w 1089"/>
                <a:gd name="T3" fmla="*/ 544 h 1089"/>
                <a:gd name="T4" fmla="*/ 544 w 1089"/>
                <a:gd name="T5" fmla="*/ 1089 h 1089"/>
                <a:gd name="T6" fmla="*/ 1089 w 1089"/>
                <a:gd name="T7" fmla="*/ 544 h 1089"/>
                <a:gd name="T8" fmla="*/ 544 w 1089"/>
                <a:gd name="T9" fmla="*/ 0 h 1089"/>
                <a:gd name="T10" fmla="*/ 544 w 1089"/>
                <a:gd name="T11" fmla="*/ 1074 h 1089"/>
                <a:gd name="T12" fmla="*/ 15 w 1089"/>
                <a:gd name="T13" fmla="*/ 544 h 1089"/>
                <a:gd name="T14" fmla="*/ 30 w 1089"/>
                <a:gd name="T15" fmla="*/ 544 h 1089"/>
                <a:gd name="T16" fmla="*/ 544 w 1089"/>
                <a:gd name="T17" fmla="*/ 30 h 1089"/>
                <a:gd name="T18" fmla="*/ 544 w 1089"/>
                <a:gd name="T19" fmla="*/ 15 h 1089"/>
                <a:gd name="T20" fmla="*/ 1074 w 1089"/>
                <a:gd name="T21" fmla="*/ 544 h 1089"/>
                <a:gd name="T22" fmla="*/ 544 w 1089"/>
                <a:gd name="T23" fmla="*/ 107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9" h="1089">
                  <a:moveTo>
                    <a:pt x="544" y="0"/>
                  </a:moveTo>
                  <a:cubicBezTo>
                    <a:pt x="244" y="0"/>
                    <a:pt x="0" y="244"/>
                    <a:pt x="0" y="544"/>
                  </a:cubicBezTo>
                  <a:cubicBezTo>
                    <a:pt x="0" y="845"/>
                    <a:pt x="244" y="1089"/>
                    <a:pt x="544" y="1089"/>
                  </a:cubicBezTo>
                  <a:cubicBezTo>
                    <a:pt x="845" y="1089"/>
                    <a:pt x="1089" y="845"/>
                    <a:pt x="1089" y="544"/>
                  </a:cubicBezTo>
                  <a:cubicBezTo>
                    <a:pt x="1089" y="244"/>
                    <a:pt x="845" y="0"/>
                    <a:pt x="544" y="0"/>
                  </a:cubicBezTo>
                  <a:close/>
                  <a:moveTo>
                    <a:pt x="544" y="1074"/>
                  </a:moveTo>
                  <a:cubicBezTo>
                    <a:pt x="252" y="1074"/>
                    <a:pt x="15" y="836"/>
                    <a:pt x="15" y="544"/>
                  </a:cubicBezTo>
                  <a:cubicBezTo>
                    <a:pt x="30" y="544"/>
                    <a:pt x="30" y="544"/>
                    <a:pt x="30" y="544"/>
                  </a:cubicBezTo>
                  <a:cubicBezTo>
                    <a:pt x="30" y="261"/>
                    <a:pt x="261" y="30"/>
                    <a:pt x="544" y="30"/>
                  </a:cubicBezTo>
                  <a:cubicBezTo>
                    <a:pt x="544" y="15"/>
                    <a:pt x="544" y="15"/>
                    <a:pt x="544" y="15"/>
                  </a:cubicBezTo>
                  <a:cubicBezTo>
                    <a:pt x="836" y="15"/>
                    <a:pt x="1074" y="253"/>
                    <a:pt x="1074" y="544"/>
                  </a:cubicBezTo>
                  <a:cubicBezTo>
                    <a:pt x="1074" y="836"/>
                    <a:pt x="836" y="1074"/>
                    <a:pt x="544" y="107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94"/>
            <p:cNvSpPr>
              <a:spLocks/>
            </p:cNvSpPr>
            <p:nvPr/>
          </p:nvSpPr>
          <p:spPr bwMode="auto">
            <a:xfrm>
              <a:off x="4454525" y="3306763"/>
              <a:ext cx="709613" cy="606425"/>
            </a:xfrm>
            <a:custGeom>
              <a:avLst/>
              <a:gdLst>
                <a:gd name="T0" fmla="*/ 445 w 447"/>
                <a:gd name="T1" fmla="*/ 215 h 382"/>
                <a:gd name="T2" fmla="*/ 447 w 447"/>
                <a:gd name="T3" fmla="*/ 0 h 382"/>
                <a:gd name="T4" fmla="*/ 445 w 447"/>
                <a:gd name="T5" fmla="*/ 0 h 382"/>
                <a:gd name="T6" fmla="*/ 222 w 447"/>
                <a:gd name="T7" fmla="*/ 167 h 382"/>
                <a:gd name="T8" fmla="*/ 0 w 447"/>
                <a:gd name="T9" fmla="*/ 0 h 382"/>
                <a:gd name="T10" fmla="*/ 0 w 447"/>
                <a:gd name="T11" fmla="*/ 215 h 382"/>
                <a:gd name="T12" fmla="*/ 222 w 447"/>
                <a:gd name="T13" fmla="*/ 382 h 382"/>
                <a:gd name="T14" fmla="*/ 445 w 447"/>
                <a:gd name="T15" fmla="*/ 215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82">
                  <a:moveTo>
                    <a:pt x="445" y="215"/>
                  </a:moveTo>
                  <a:lnTo>
                    <a:pt x="447" y="0"/>
                  </a:lnTo>
                  <a:lnTo>
                    <a:pt x="445" y="0"/>
                  </a:lnTo>
                  <a:lnTo>
                    <a:pt x="222" y="167"/>
                  </a:lnTo>
                  <a:lnTo>
                    <a:pt x="0" y="0"/>
                  </a:lnTo>
                  <a:lnTo>
                    <a:pt x="0" y="215"/>
                  </a:lnTo>
                  <a:lnTo>
                    <a:pt x="222" y="382"/>
                  </a:lnTo>
                  <a:lnTo>
                    <a:pt x="445" y="215"/>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 name="Oval 95"/>
            <p:cNvSpPr>
              <a:spLocks noChangeArrowheads="1"/>
            </p:cNvSpPr>
            <p:nvPr/>
          </p:nvSpPr>
          <p:spPr bwMode="auto">
            <a:xfrm>
              <a:off x="4695825" y="3186113"/>
              <a:ext cx="241300" cy="241300"/>
            </a:xfrm>
            <a:prstGeom prst="ellipse">
              <a:avLst/>
            </a:pr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 name="Freeform 96"/>
            <p:cNvSpPr>
              <a:spLocks/>
            </p:cNvSpPr>
            <p:nvPr/>
          </p:nvSpPr>
          <p:spPr bwMode="auto">
            <a:xfrm>
              <a:off x="4283075" y="3895726"/>
              <a:ext cx="1050925" cy="303213"/>
            </a:xfrm>
            <a:custGeom>
              <a:avLst/>
              <a:gdLst>
                <a:gd name="T0" fmla="*/ 406 w 662"/>
                <a:gd name="T1" fmla="*/ 0 h 191"/>
                <a:gd name="T2" fmla="*/ 330 w 662"/>
                <a:gd name="T3" fmla="*/ 57 h 191"/>
                <a:gd name="T4" fmla="*/ 254 w 662"/>
                <a:gd name="T5" fmla="*/ 0 h 191"/>
                <a:gd name="T6" fmla="*/ 0 w 662"/>
                <a:gd name="T7" fmla="*/ 0 h 191"/>
                <a:gd name="T8" fmla="*/ 331 w 662"/>
                <a:gd name="T9" fmla="*/ 191 h 191"/>
                <a:gd name="T10" fmla="*/ 662 w 662"/>
                <a:gd name="T11" fmla="*/ 0 h 191"/>
                <a:gd name="T12" fmla="*/ 406 w 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662" h="191">
                  <a:moveTo>
                    <a:pt x="406" y="0"/>
                  </a:moveTo>
                  <a:cubicBezTo>
                    <a:pt x="330" y="57"/>
                    <a:pt x="330" y="57"/>
                    <a:pt x="330" y="57"/>
                  </a:cubicBezTo>
                  <a:cubicBezTo>
                    <a:pt x="254" y="0"/>
                    <a:pt x="254" y="0"/>
                    <a:pt x="254" y="0"/>
                  </a:cubicBezTo>
                  <a:cubicBezTo>
                    <a:pt x="0" y="0"/>
                    <a:pt x="0" y="0"/>
                    <a:pt x="0" y="0"/>
                  </a:cubicBezTo>
                  <a:cubicBezTo>
                    <a:pt x="67" y="114"/>
                    <a:pt x="190" y="191"/>
                    <a:pt x="331" y="191"/>
                  </a:cubicBezTo>
                  <a:cubicBezTo>
                    <a:pt x="473" y="191"/>
                    <a:pt x="596" y="114"/>
                    <a:pt x="662" y="0"/>
                  </a:cubicBezTo>
                  <a:lnTo>
                    <a:pt x="406"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97"/>
            <p:cNvSpPr>
              <a:spLocks noEditPoints="1"/>
            </p:cNvSpPr>
            <p:nvPr/>
          </p:nvSpPr>
          <p:spPr bwMode="auto">
            <a:xfrm>
              <a:off x="4194175" y="4700588"/>
              <a:ext cx="119063" cy="149225"/>
            </a:xfrm>
            <a:custGeom>
              <a:avLst/>
              <a:gdLst>
                <a:gd name="T0" fmla="*/ 0 w 75"/>
                <a:gd name="T1" fmla="*/ 0 h 94"/>
                <a:gd name="T2" fmla="*/ 46 w 75"/>
                <a:gd name="T3" fmla="*/ 0 h 94"/>
                <a:gd name="T4" fmla="*/ 73 w 75"/>
                <a:gd name="T5" fmla="*/ 24 h 94"/>
                <a:gd name="T6" fmla="*/ 57 w 75"/>
                <a:gd name="T7" fmla="*/ 45 h 94"/>
                <a:gd name="T8" fmla="*/ 75 w 75"/>
                <a:gd name="T9" fmla="*/ 68 h 94"/>
                <a:gd name="T10" fmla="*/ 48 w 75"/>
                <a:gd name="T11" fmla="*/ 94 h 94"/>
                <a:gd name="T12" fmla="*/ 0 w 75"/>
                <a:gd name="T13" fmla="*/ 94 h 94"/>
                <a:gd name="T14" fmla="*/ 0 w 75"/>
                <a:gd name="T15" fmla="*/ 0 h 94"/>
                <a:gd name="T16" fmla="*/ 43 w 75"/>
                <a:gd name="T17" fmla="*/ 39 h 94"/>
                <a:gd name="T18" fmla="*/ 56 w 75"/>
                <a:gd name="T19" fmla="*/ 26 h 94"/>
                <a:gd name="T20" fmla="*/ 43 w 75"/>
                <a:gd name="T21" fmla="*/ 14 h 94"/>
                <a:gd name="T22" fmla="*/ 16 w 75"/>
                <a:gd name="T23" fmla="*/ 14 h 94"/>
                <a:gd name="T24" fmla="*/ 16 w 75"/>
                <a:gd name="T25" fmla="*/ 39 h 94"/>
                <a:gd name="T26" fmla="*/ 43 w 75"/>
                <a:gd name="T27" fmla="*/ 39 h 94"/>
                <a:gd name="T28" fmla="*/ 44 w 75"/>
                <a:gd name="T29" fmla="*/ 79 h 94"/>
                <a:gd name="T30" fmla="*/ 58 w 75"/>
                <a:gd name="T31" fmla="*/ 66 h 94"/>
                <a:gd name="T32" fmla="*/ 44 w 75"/>
                <a:gd name="T33" fmla="*/ 53 h 94"/>
                <a:gd name="T34" fmla="*/ 16 w 75"/>
                <a:gd name="T35" fmla="*/ 53 h 94"/>
                <a:gd name="T36" fmla="*/ 16 w 75"/>
                <a:gd name="T37" fmla="*/ 79 h 94"/>
                <a:gd name="T38" fmla="*/ 44 w 75"/>
                <a:gd name="T39"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4">
                  <a:moveTo>
                    <a:pt x="0" y="0"/>
                  </a:moveTo>
                  <a:cubicBezTo>
                    <a:pt x="46" y="0"/>
                    <a:pt x="46" y="0"/>
                    <a:pt x="46" y="0"/>
                  </a:cubicBezTo>
                  <a:cubicBezTo>
                    <a:pt x="64" y="0"/>
                    <a:pt x="73" y="10"/>
                    <a:pt x="73" y="24"/>
                  </a:cubicBezTo>
                  <a:cubicBezTo>
                    <a:pt x="73" y="35"/>
                    <a:pt x="65" y="43"/>
                    <a:pt x="57" y="45"/>
                  </a:cubicBezTo>
                  <a:cubicBezTo>
                    <a:pt x="67" y="47"/>
                    <a:pt x="75" y="57"/>
                    <a:pt x="75" y="68"/>
                  </a:cubicBezTo>
                  <a:cubicBezTo>
                    <a:pt x="75" y="83"/>
                    <a:pt x="65" y="94"/>
                    <a:pt x="48" y="94"/>
                  </a:cubicBezTo>
                  <a:cubicBezTo>
                    <a:pt x="0" y="94"/>
                    <a:pt x="0" y="94"/>
                    <a:pt x="0" y="94"/>
                  </a:cubicBezTo>
                  <a:lnTo>
                    <a:pt x="0" y="0"/>
                  </a:lnTo>
                  <a:close/>
                  <a:moveTo>
                    <a:pt x="43" y="39"/>
                  </a:moveTo>
                  <a:cubicBezTo>
                    <a:pt x="51" y="39"/>
                    <a:pt x="56" y="33"/>
                    <a:pt x="56" y="26"/>
                  </a:cubicBezTo>
                  <a:cubicBezTo>
                    <a:pt x="56" y="19"/>
                    <a:pt x="51" y="14"/>
                    <a:pt x="43" y="14"/>
                  </a:cubicBezTo>
                  <a:cubicBezTo>
                    <a:pt x="16" y="14"/>
                    <a:pt x="16" y="14"/>
                    <a:pt x="16" y="14"/>
                  </a:cubicBezTo>
                  <a:cubicBezTo>
                    <a:pt x="16" y="39"/>
                    <a:pt x="16" y="39"/>
                    <a:pt x="16" y="39"/>
                  </a:cubicBezTo>
                  <a:lnTo>
                    <a:pt x="43" y="39"/>
                  </a:lnTo>
                  <a:close/>
                  <a:moveTo>
                    <a:pt x="44" y="79"/>
                  </a:moveTo>
                  <a:cubicBezTo>
                    <a:pt x="53" y="79"/>
                    <a:pt x="58" y="74"/>
                    <a:pt x="58" y="66"/>
                  </a:cubicBezTo>
                  <a:cubicBezTo>
                    <a:pt x="58" y="59"/>
                    <a:pt x="53" y="53"/>
                    <a:pt x="44" y="53"/>
                  </a:cubicBezTo>
                  <a:cubicBezTo>
                    <a:pt x="16" y="53"/>
                    <a:pt x="16" y="53"/>
                    <a:pt x="16" y="53"/>
                  </a:cubicBezTo>
                  <a:cubicBezTo>
                    <a:pt x="16" y="79"/>
                    <a:pt x="16" y="79"/>
                    <a:pt x="16" y="79"/>
                  </a:cubicBezTo>
                  <a:lnTo>
                    <a:pt x="44" y="79"/>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Rectangle 98"/>
            <p:cNvSpPr>
              <a:spLocks noChangeArrowheads="1"/>
            </p:cNvSpPr>
            <p:nvPr/>
          </p:nvSpPr>
          <p:spPr bwMode="auto">
            <a:xfrm>
              <a:off x="4348163" y="4700588"/>
              <a:ext cx="26988" cy="149225"/>
            </a:xfrm>
            <a:prstGeom prst="rect">
              <a:avLst/>
            </a:prstGeom>
            <a:solidFill>
              <a:srgbClr val="0025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99"/>
            <p:cNvSpPr>
              <a:spLocks noEditPoints="1"/>
            </p:cNvSpPr>
            <p:nvPr/>
          </p:nvSpPr>
          <p:spPr bwMode="auto">
            <a:xfrm>
              <a:off x="4414838" y="4700588"/>
              <a:ext cx="119063" cy="149225"/>
            </a:xfrm>
            <a:custGeom>
              <a:avLst/>
              <a:gdLst>
                <a:gd name="T0" fmla="*/ 0 w 75"/>
                <a:gd name="T1" fmla="*/ 0 h 94"/>
                <a:gd name="T2" fmla="*/ 47 w 75"/>
                <a:gd name="T3" fmla="*/ 0 h 94"/>
                <a:gd name="T4" fmla="*/ 74 w 75"/>
                <a:gd name="T5" fmla="*/ 24 h 94"/>
                <a:gd name="T6" fmla="*/ 57 w 75"/>
                <a:gd name="T7" fmla="*/ 45 h 94"/>
                <a:gd name="T8" fmla="*/ 75 w 75"/>
                <a:gd name="T9" fmla="*/ 68 h 94"/>
                <a:gd name="T10" fmla="*/ 48 w 75"/>
                <a:gd name="T11" fmla="*/ 94 h 94"/>
                <a:gd name="T12" fmla="*/ 0 w 75"/>
                <a:gd name="T13" fmla="*/ 94 h 94"/>
                <a:gd name="T14" fmla="*/ 0 w 75"/>
                <a:gd name="T15" fmla="*/ 0 h 94"/>
                <a:gd name="T16" fmla="*/ 43 w 75"/>
                <a:gd name="T17" fmla="*/ 39 h 94"/>
                <a:gd name="T18" fmla="*/ 57 w 75"/>
                <a:gd name="T19" fmla="*/ 26 h 94"/>
                <a:gd name="T20" fmla="*/ 43 w 75"/>
                <a:gd name="T21" fmla="*/ 14 h 94"/>
                <a:gd name="T22" fmla="*/ 17 w 75"/>
                <a:gd name="T23" fmla="*/ 14 h 94"/>
                <a:gd name="T24" fmla="*/ 17 w 75"/>
                <a:gd name="T25" fmla="*/ 39 h 94"/>
                <a:gd name="T26" fmla="*/ 43 w 75"/>
                <a:gd name="T27" fmla="*/ 39 h 94"/>
                <a:gd name="T28" fmla="*/ 44 w 75"/>
                <a:gd name="T29" fmla="*/ 79 h 94"/>
                <a:gd name="T30" fmla="*/ 58 w 75"/>
                <a:gd name="T31" fmla="*/ 66 h 94"/>
                <a:gd name="T32" fmla="*/ 44 w 75"/>
                <a:gd name="T33" fmla="*/ 53 h 94"/>
                <a:gd name="T34" fmla="*/ 17 w 75"/>
                <a:gd name="T35" fmla="*/ 53 h 94"/>
                <a:gd name="T36" fmla="*/ 17 w 75"/>
                <a:gd name="T37" fmla="*/ 79 h 94"/>
                <a:gd name="T38" fmla="*/ 44 w 75"/>
                <a:gd name="T39"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4">
                  <a:moveTo>
                    <a:pt x="0" y="0"/>
                  </a:moveTo>
                  <a:cubicBezTo>
                    <a:pt x="47" y="0"/>
                    <a:pt x="47" y="0"/>
                    <a:pt x="47" y="0"/>
                  </a:cubicBezTo>
                  <a:cubicBezTo>
                    <a:pt x="64" y="0"/>
                    <a:pt x="74" y="10"/>
                    <a:pt x="74" y="24"/>
                  </a:cubicBezTo>
                  <a:cubicBezTo>
                    <a:pt x="74" y="35"/>
                    <a:pt x="66" y="43"/>
                    <a:pt x="57" y="45"/>
                  </a:cubicBezTo>
                  <a:cubicBezTo>
                    <a:pt x="67" y="47"/>
                    <a:pt x="75" y="57"/>
                    <a:pt x="75" y="68"/>
                  </a:cubicBezTo>
                  <a:cubicBezTo>
                    <a:pt x="75" y="83"/>
                    <a:pt x="66" y="94"/>
                    <a:pt x="48" y="94"/>
                  </a:cubicBezTo>
                  <a:cubicBezTo>
                    <a:pt x="0" y="94"/>
                    <a:pt x="0" y="94"/>
                    <a:pt x="0" y="94"/>
                  </a:cubicBezTo>
                  <a:lnTo>
                    <a:pt x="0" y="0"/>
                  </a:lnTo>
                  <a:close/>
                  <a:moveTo>
                    <a:pt x="43" y="39"/>
                  </a:moveTo>
                  <a:cubicBezTo>
                    <a:pt x="52" y="39"/>
                    <a:pt x="57" y="33"/>
                    <a:pt x="57" y="26"/>
                  </a:cubicBezTo>
                  <a:cubicBezTo>
                    <a:pt x="57" y="19"/>
                    <a:pt x="52" y="14"/>
                    <a:pt x="43" y="14"/>
                  </a:cubicBezTo>
                  <a:cubicBezTo>
                    <a:pt x="17" y="14"/>
                    <a:pt x="17" y="14"/>
                    <a:pt x="17" y="14"/>
                  </a:cubicBezTo>
                  <a:cubicBezTo>
                    <a:pt x="17" y="39"/>
                    <a:pt x="17" y="39"/>
                    <a:pt x="17" y="39"/>
                  </a:cubicBezTo>
                  <a:lnTo>
                    <a:pt x="43" y="39"/>
                  </a:lnTo>
                  <a:close/>
                  <a:moveTo>
                    <a:pt x="44" y="79"/>
                  </a:moveTo>
                  <a:cubicBezTo>
                    <a:pt x="53" y="79"/>
                    <a:pt x="58" y="74"/>
                    <a:pt x="58" y="66"/>
                  </a:cubicBezTo>
                  <a:cubicBezTo>
                    <a:pt x="58" y="59"/>
                    <a:pt x="53" y="53"/>
                    <a:pt x="44" y="53"/>
                  </a:cubicBezTo>
                  <a:cubicBezTo>
                    <a:pt x="17" y="53"/>
                    <a:pt x="17" y="53"/>
                    <a:pt x="17" y="53"/>
                  </a:cubicBezTo>
                  <a:cubicBezTo>
                    <a:pt x="17" y="79"/>
                    <a:pt x="17" y="79"/>
                    <a:pt x="17" y="79"/>
                  </a:cubicBezTo>
                  <a:lnTo>
                    <a:pt x="44" y="79"/>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100"/>
            <p:cNvSpPr>
              <a:spLocks/>
            </p:cNvSpPr>
            <p:nvPr/>
          </p:nvSpPr>
          <p:spPr bwMode="auto">
            <a:xfrm>
              <a:off x="4570413" y="4700588"/>
              <a:ext cx="92075" cy="149225"/>
            </a:xfrm>
            <a:custGeom>
              <a:avLst/>
              <a:gdLst>
                <a:gd name="T0" fmla="*/ 0 w 58"/>
                <a:gd name="T1" fmla="*/ 0 h 94"/>
                <a:gd name="T2" fmla="*/ 16 w 58"/>
                <a:gd name="T3" fmla="*/ 0 h 94"/>
                <a:gd name="T4" fmla="*/ 16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6" y="0"/>
                  </a:lnTo>
                  <a:lnTo>
                    <a:pt x="16"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 name="Rectangle 101"/>
            <p:cNvSpPr>
              <a:spLocks noChangeArrowheads="1"/>
            </p:cNvSpPr>
            <p:nvPr/>
          </p:nvSpPr>
          <p:spPr bwMode="auto">
            <a:xfrm>
              <a:off x="4694238" y="4700588"/>
              <a:ext cx="26988" cy="149225"/>
            </a:xfrm>
            <a:prstGeom prst="rect">
              <a:avLst/>
            </a:prstGeom>
            <a:solidFill>
              <a:srgbClr val="0025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Freeform 102"/>
            <p:cNvSpPr>
              <a:spLocks/>
            </p:cNvSpPr>
            <p:nvPr/>
          </p:nvSpPr>
          <p:spPr bwMode="auto">
            <a:xfrm>
              <a:off x="4754563" y="4697413"/>
              <a:ext cx="139700" cy="153988"/>
            </a:xfrm>
            <a:custGeom>
              <a:avLst/>
              <a:gdLst>
                <a:gd name="T0" fmla="*/ 0 w 88"/>
                <a:gd name="T1" fmla="*/ 49 h 97"/>
                <a:gd name="T2" fmla="*/ 49 w 88"/>
                <a:gd name="T3" fmla="*/ 0 h 97"/>
                <a:gd name="T4" fmla="*/ 88 w 88"/>
                <a:gd name="T5" fmla="*/ 21 h 97"/>
                <a:gd name="T6" fmla="*/ 73 w 88"/>
                <a:gd name="T7" fmla="*/ 28 h 97"/>
                <a:gd name="T8" fmla="*/ 49 w 88"/>
                <a:gd name="T9" fmla="*/ 15 h 97"/>
                <a:gd name="T10" fmla="*/ 17 w 88"/>
                <a:gd name="T11" fmla="*/ 49 h 97"/>
                <a:gd name="T12" fmla="*/ 49 w 88"/>
                <a:gd name="T13" fmla="*/ 83 h 97"/>
                <a:gd name="T14" fmla="*/ 73 w 88"/>
                <a:gd name="T15" fmla="*/ 69 h 97"/>
                <a:gd name="T16" fmla="*/ 88 w 88"/>
                <a:gd name="T17" fmla="*/ 76 h 97"/>
                <a:gd name="T18" fmla="*/ 49 w 88"/>
                <a:gd name="T19" fmla="*/ 97 h 97"/>
                <a:gd name="T20" fmla="*/ 0 w 88"/>
                <a:gd name="T21"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97">
                  <a:moveTo>
                    <a:pt x="0" y="49"/>
                  </a:moveTo>
                  <a:cubicBezTo>
                    <a:pt x="0" y="20"/>
                    <a:pt x="22" y="0"/>
                    <a:pt x="49" y="0"/>
                  </a:cubicBezTo>
                  <a:cubicBezTo>
                    <a:pt x="69" y="0"/>
                    <a:pt x="80" y="10"/>
                    <a:pt x="88" y="21"/>
                  </a:cubicBezTo>
                  <a:cubicBezTo>
                    <a:pt x="73" y="28"/>
                    <a:pt x="73" y="28"/>
                    <a:pt x="73" y="28"/>
                  </a:cubicBezTo>
                  <a:cubicBezTo>
                    <a:pt x="69" y="21"/>
                    <a:pt x="60" y="15"/>
                    <a:pt x="49" y="15"/>
                  </a:cubicBezTo>
                  <a:cubicBezTo>
                    <a:pt x="31" y="15"/>
                    <a:pt x="17" y="29"/>
                    <a:pt x="17" y="49"/>
                  </a:cubicBezTo>
                  <a:cubicBezTo>
                    <a:pt x="17" y="69"/>
                    <a:pt x="31" y="83"/>
                    <a:pt x="49" y="83"/>
                  </a:cubicBezTo>
                  <a:cubicBezTo>
                    <a:pt x="60" y="83"/>
                    <a:pt x="69" y="77"/>
                    <a:pt x="73" y="69"/>
                  </a:cubicBezTo>
                  <a:cubicBezTo>
                    <a:pt x="88" y="76"/>
                    <a:pt x="88" y="76"/>
                    <a:pt x="88" y="76"/>
                  </a:cubicBezTo>
                  <a:cubicBezTo>
                    <a:pt x="80" y="88"/>
                    <a:pt x="69" y="97"/>
                    <a:pt x="49" y="97"/>
                  </a:cubicBezTo>
                  <a:cubicBezTo>
                    <a:pt x="22" y="97"/>
                    <a:pt x="0" y="78"/>
                    <a:pt x="0" y="49"/>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 name="Freeform 103"/>
            <p:cNvSpPr>
              <a:spLocks noEditPoints="1"/>
            </p:cNvSpPr>
            <p:nvPr/>
          </p:nvSpPr>
          <p:spPr bwMode="auto">
            <a:xfrm>
              <a:off x="4906963" y="4700588"/>
              <a:ext cx="149225" cy="149225"/>
            </a:xfrm>
            <a:custGeom>
              <a:avLst/>
              <a:gdLst>
                <a:gd name="T0" fmla="*/ 69 w 94"/>
                <a:gd name="T1" fmla="*/ 76 h 94"/>
                <a:gd name="T2" fmla="*/ 25 w 94"/>
                <a:gd name="T3" fmla="*/ 76 h 94"/>
                <a:gd name="T4" fmla="*/ 18 w 94"/>
                <a:gd name="T5" fmla="*/ 94 h 94"/>
                <a:gd name="T6" fmla="*/ 0 w 94"/>
                <a:gd name="T7" fmla="*/ 94 h 94"/>
                <a:gd name="T8" fmla="*/ 37 w 94"/>
                <a:gd name="T9" fmla="*/ 0 h 94"/>
                <a:gd name="T10" fmla="*/ 57 w 94"/>
                <a:gd name="T11" fmla="*/ 0 h 94"/>
                <a:gd name="T12" fmla="*/ 94 w 94"/>
                <a:gd name="T13" fmla="*/ 94 h 94"/>
                <a:gd name="T14" fmla="*/ 76 w 94"/>
                <a:gd name="T15" fmla="*/ 94 h 94"/>
                <a:gd name="T16" fmla="*/ 69 w 94"/>
                <a:gd name="T17" fmla="*/ 76 h 94"/>
                <a:gd name="T18" fmla="*/ 30 w 94"/>
                <a:gd name="T19" fmla="*/ 61 h 94"/>
                <a:gd name="T20" fmla="*/ 65 w 94"/>
                <a:gd name="T21" fmla="*/ 61 h 94"/>
                <a:gd name="T22" fmla="*/ 47 w 94"/>
                <a:gd name="T23" fmla="*/ 14 h 94"/>
                <a:gd name="T24" fmla="*/ 30 w 94"/>
                <a:gd name="T25"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4">
                  <a:moveTo>
                    <a:pt x="69" y="76"/>
                  </a:moveTo>
                  <a:lnTo>
                    <a:pt x="25" y="76"/>
                  </a:lnTo>
                  <a:lnTo>
                    <a:pt x="18" y="94"/>
                  </a:lnTo>
                  <a:lnTo>
                    <a:pt x="0" y="94"/>
                  </a:lnTo>
                  <a:lnTo>
                    <a:pt x="37" y="0"/>
                  </a:lnTo>
                  <a:lnTo>
                    <a:pt x="57" y="0"/>
                  </a:lnTo>
                  <a:lnTo>
                    <a:pt x="94" y="94"/>
                  </a:lnTo>
                  <a:lnTo>
                    <a:pt x="76" y="94"/>
                  </a:lnTo>
                  <a:lnTo>
                    <a:pt x="69" y="76"/>
                  </a:lnTo>
                  <a:close/>
                  <a:moveTo>
                    <a:pt x="30" y="61"/>
                  </a:moveTo>
                  <a:lnTo>
                    <a:pt x="65" y="61"/>
                  </a:lnTo>
                  <a:lnTo>
                    <a:pt x="47" y="14"/>
                  </a:lnTo>
                  <a:lnTo>
                    <a:pt x="30" y="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6" name="Freeform 104"/>
            <p:cNvSpPr>
              <a:spLocks/>
            </p:cNvSpPr>
            <p:nvPr/>
          </p:nvSpPr>
          <p:spPr bwMode="auto">
            <a:xfrm>
              <a:off x="5081588" y="4700588"/>
              <a:ext cx="93663" cy="149225"/>
            </a:xfrm>
            <a:custGeom>
              <a:avLst/>
              <a:gdLst>
                <a:gd name="T0" fmla="*/ 0 w 59"/>
                <a:gd name="T1" fmla="*/ 0 h 94"/>
                <a:gd name="T2" fmla="*/ 17 w 59"/>
                <a:gd name="T3" fmla="*/ 0 h 94"/>
                <a:gd name="T4" fmla="*/ 17 w 59"/>
                <a:gd name="T5" fmla="*/ 79 h 94"/>
                <a:gd name="T6" fmla="*/ 59 w 59"/>
                <a:gd name="T7" fmla="*/ 79 h 94"/>
                <a:gd name="T8" fmla="*/ 59 w 59"/>
                <a:gd name="T9" fmla="*/ 94 h 94"/>
                <a:gd name="T10" fmla="*/ 0 w 59"/>
                <a:gd name="T11" fmla="*/ 94 h 94"/>
                <a:gd name="T12" fmla="*/ 0 w 5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9" h="94">
                  <a:moveTo>
                    <a:pt x="0" y="0"/>
                  </a:moveTo>
                  <a:lnTo>
                    <a:pt x="17" y="0"/>
                  </a:lnTo>
                  <a:lnTo>
                    <a:pt x="17" y="79"/>
                  </a:lnTo>
                  <a:lnTo>
                    <a:pt x="59" y="79"/>
                  </a:lnTo>
                  <a:lnTo>
                    <a:pt x="59"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7" name="Freeform 105"/>
            <p:cNvSpPr>
              <a:spLocks/>
            </p:cNvSpPr>
            <p:nvPr/>
          </p:nvSpPr>
          <p:spPr bwMode="auto">
            <a:xfrm>
              <a:off x="5207000" y="4700588"/>
              <a:ext cx="92075" cy="149225"/>
            </a:xfrm>
            <a:custGeom>
              <a:avLst/>
              <a:gdLst>
                <a:gd name="T0" fmla="*/ 0 w 58"/>
                <a:gd name="T1" fmla="*/ 0 h 94"/>
                <a:gd name="T2" fmla="*/ 17 w 58"/>
                <a:gd name="T3" fmla="*/ 0 h 94"/>
                <a:gd name="T4" fmla="*/ 17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7" y="0"/>
                  </a:lnTo>
                  <a:lnTo>
                    <a:pt x="17"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8" name="Freeform 106"/>
            <p:cNvSpPr>
              <a:spLocks/>
            </p:cNvSpPr>
            <p:nvPr/>
          </p:nvSpPr>
          <p:spPr bwMode="auto">
            <a:xfrm>
              <a:off x="5287963" y="4700588"/>
              <a:ext cx="142875" cy="149225"/>
            </a:xfrm>
            <a:custGeom>
              <a:avLst/>
              <a:gdLst>
                <a:gd name="T0" fmla="*/ 37 w 90"/>
                <a:gd name="T1" fmla="*/ 55 h 94"/>
                <a:gd name="T2" fmla="*/ 0 w 90"/>
                <a:gd name="T3" fmla="*/ 0 h 94"/>
                <a:gd name="T4" fmla="*/ 19 w 90"/>
                <a:gd name="T5" fmla="*/ 0 h 94"/>
                <a:gd name="T6" fmla="*/ 45 w 90"/>
                <a:gd name="T7" fmla="*/ 40 h 94"/>
                <a:gd name="T8" fmla="*/ 71 w 90"/>
                <a:gd name="T9" fmla="*/ 0 h 94"/>
                <a:gd name="T10" fmla="*/ 90 w 90"/>
                <a:gd name="T11" fmla="*/ 0 h 94"/>
                <a:gd name="T12" fmla="*/ 53 w 90"/>
                <a:gd name="T13" fmla="*/ 55 h 94"/>
                <a:gd name="T14" fmla="*/ 53 w 90"/>
                <a:gd name="T15" fmla="*/ 94 h 94"/>
                <a:gd name="T16" fmla="*/ 37 w 90"/>
                <a:gd name="T17" fmla="*/ 94 h 94"/>
                <a:gd name="T18" fmla="*/ 37 w 90"/>
                <a:gd name="T19"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4">
                  <a:moveTo>
                    <a:pt x="37" y="55"/>
                  </a:moveTo>
                  <a:lnTo>
                    <a:pt x="0" y="0"/>
                  </a:lnTo>
                  <a:lnTo>
                    <a:pt x="19" y="0"/>
                  </a:lnTo>
                  <a:lnTo>
                    <a:pt x="45" y="40"/>
                  </a:lnTo>
                  <a:lnTo>
                    <a:pt x="71" y="0"/>
                  </a:lnTo>
                  <a:lnTo>
                    <a:pt x="90" y="0"/>
                  </a:lnTo>
                  <a:lnTo>
                    <a:pt x="53" y="55"/>
                  </a:lnTo>
                  <a:lnTo>
                    <a:pt x="53" y="94"/>
                  </a:lnTo>
                  <a:lnTo>
                    <a:pt x="37" y="94"/>
                  </a:lnTo>
                  <a:lnTo>
                    <a:pt x="37" y="55"/>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9" name="Freeform 107"/>
            <p:cNvSpPr>
              <a:spLocks noEditPoints="1"/>
            </p:cNvSpPr>
            <p:nvPr/>
          </p:nvSpPr>
          <p:spPr bwMode="auto">
            <a:xfrm>
              <a:off x="4349750" y="4937126"/>
              <a:ext cx="115888" cy="149225"/>
            </a:xfrm>
            <a:custGeom>
              <a:avLst/>
              <a:gdLst>
                <a:gd name="T0" fmla="*/ 33 w 73"/>
                <a:gd name="T1" fmla="*/ 59 h 94"/>
                <a:gd name="T2" fmla="*/ 17 w 73"/>
                <a:gd name="T3" fmla="*/ 59 h 94"/>
                <a:gd name="T4" fmla="*/ 17 w 73"/>
                <a:gd name="T5" fmla="*/ 94 h 94"/>
                <a:gd name="T6" fmla="*/ 0 w 73"/>
                <a:gd name="T7" fmla="*/ 94 h 94"/>
                <a:gd name="T8" fmla="*/ 0 w 73"/>
                <a:gd name="T9" fmla="*/ 0 h 94"/>
                <a:gd name="T10" fmla="*/ 42 w 73"/>
                <a:gd name="T11" fmla="*/ 0 h 94"/>
                <a:gd name="T12" fmla="*/ 72 w 73"/>
                <a:gd name="T13" fmla="*/ 30 h 94"/>
                <a:gd name="T14" fmla="*/ 50 w 73"/>
                <a:gd name="T15" fmla="*/ 57 h 94"/>
                <a:gd name="T16" fmla="*/ 73 w 73"/>
                <a:gd name="T17" fmla="*/ 94 h 94"/>
                <a:gd name="T18" fmla="*/ 54 w 73"/>
                <a:gd name="T19" fmla="*/ 94 h 94"/>
                <a:gd name="T20" fmla="*/ 33 w 73"/>
                <a:gd name="T21" fmla="*/ 59 h 94"/>
                <a:gd name="T22" fmla="*/ 39 w 73"/>
                <a:gd name="T23" fmla="*/ 15 h 94"/>
                <a:gd name="T24" fmla="*/ 17 w 73"/>
                <a:gd name="T25" fmla="*/ 15 h 94"/>
                <a:gd name="T26" fmla="*/ 17 w 73"/>
                <a:gd name="T27" fmla="*/ 45 h 94"/>
                <a:gd name="T28" fmla="*/ 39 w 73"/>
                <a:gd name="T29" fmla="*/ 45 h 94"/>
                <a:gd name="T30" fmla="*/ 55 w 73"/>
                <a:gd name="T31" fmla="*/ 30 h 94"/>
                <a:gd name="T32" fmla="*/ 39 w 73"/>
                <a:gd name="T33"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4">
                  <a:moveTo>
                    <a:pt x="33" y="59"/>
                  </a:moveTo>
                  <a:cubicBezTo>
                    <a:pt x="17" y="59"/>
                    <a:pt x="17" y="59"/>
                    <a:pt x="17" y="59"/>
                  </a:cubicBezTo>
                  <a:cubicBezTo>
                    <a:pt x="17" y="94"/>
                    <a:pt x="17" y="94"/>
                    <a:pt x="17" y="94"/>
                  </a:cubicBezTo>
                  <a:cubicBezTo>
                    <a:pt x="0" y="94"/>
                    <a:pt x="0" y="94"/>
                    <a:pt x="0" y="94"/>
                  </a:cubicBezTo>
                  <a:cubicBezTo>
                    <a:pt x="0" y="0"/>
                    <a:pt x="0" y="0"/>
                    <a:pt x="0" y="0"/>
                  </a:cubicBezTo>
                  <a:cubicBezTo>
                    <a:pt x="42" y="0"/>
                    <a:pt x="42" y="0"/>
                    <a:pt x="42" y="0"/>
                  </a:cubicBezTo>
                  <a:cubicBezTo>
                    <a:pt x="60" y="0"/>
                    <a:pt x="72" y="12"/>
                    <a:pt x="72" y="30"/>
                  </a:cubicBezTo>
                  <a:cubicBezTo>
                    <a:pt x="72" y="47"/>
                    <a:pt x="61" y="56"/>
                    <a:pt x="50" y="57"/>
                  </a:cubicBezTo>
                  <a:cubicBezTo>
                    <a:pt x="73" y="94"/>
                    <a:pt x="73" y="94"/>
                    <a:pt x="73" y="94"/>
                  </a:cubicBezTo>
                  <a:cubicBezTo>
                    <a:pt x="54" y="94"/>
                    <a:pt x="54" y="94"/>
                    <a:pt x="54" y="94"/>
                  </a:cubicBezTo>
                  <a:lnTo>
                    <a:pt x="33" y="59"/>
                  </a:lnTo>
                  <a:close/>
                  <a:moveTo>
                    <a:pt x="39" y="15"/>
                  </a:moveTo>
                  <a:cubicBezTo>
                    <a:pt x="17" y="15"/>
                    <a:pt x="17" y="15"/>
                    <a:pt x="17" y="15"/>
                  </a:cubicBezTo>
                  <a:cubicBezTo>
                    <a:pt x="17" y="45"/>
                    <a:pt x="17" y="45"/>
                    <a:pt x="17" y="45"/>
                  </a:cubicBezTo>
                  <a:cubicBezTo>
                    <a:pt x="39" y="45"/>
                    <a:pt x="39" y="45"/>
                    <a:pt x="39" y="45"/>
                  </a:cubicBezTo>
                  <a:cubicBezTo>
                    <a:pt x="49" y="45"/>
                    <a:pt x="55" y="39"/>
                    <a:pt x="55" y="30"/>
                  </a:cubicBezTo>
                  <a:cubicBezTo>
                    <a:pt x="55" y="21"/>
                    <a:pt x="49" y="15"/>
                    <a:pt x="39"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0" name="Freeform 108"/>
            <p:cNvSpPr>
              <a:spLocks noEditPoints="1"/>
            </p:cNvSpPr>
            <p:nvPr/>
          </p:nvSpPr>
          <p:spPr bwMode="auto">
            <a:xfrm>
              <a:off x="4492625" y="4935538"/>
              <a:ext cx="153988" cy="153988"/>
            </a:xfrm>
            <a:custGeom>
              <a:avLst/>
              <a:gdLst>
                <a:gd name="T0" fmla="*/ 48 w 97"/>
                <a:gd name="T1" fmla="*/ 0 h 97"/>
                <a:gd name="T2" fmla="*/ 97 w 97"/>
                <a:gd name="T3" fmla="*/ 48 h 97"/>
                <a:gd name="T4" fmla="*/ 48 w 97"/>
                <a:gd name="T5" fmla="*/ 97 h 97"/>
                <a:gd name="T6" fmla="*/ 0 w 97"/>
                <a:gd name="T7" fmla="*/ 48 h 97"/>
                <a:gd name="T8" fmla="*/ 48 w 97"/>
                <a:gd name="T9" fmla="*/ 0 h 97"/>
                <a:gd name="T10" fmla="*/ 48 w 97"/>
                <a:gd name="T11" fmla="*/ 14 h 97"/>
                <a:gd name="T12" fmla="*/ 17 w 97"/>
                <a:gd name="T13" fmla="*/ 48 h 97"/>
                <a:gd name="T14" fmla="*/ 48 w 97"/>
                <a:gd name="T15" fmla="*/ 82 h 97"/>
                <a:gd name="T16" fmla="*/ 80 w 97"/>
                <a:gd name="T17" fmla="*/ 48 h 97"/>
                <a:gd name="T18" fmla="*/ 48 w 97"/>
                <a:gd name="T19"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48" y="0"/>
                  </a:moveTo>
                  <a:cubicBezTo>
                    <a:pt x="77" y="0"/>
                    <a:pt x="97" y="20"/>
                    <a:pt x="97" y="48"/>
                  </a:cubicBezTo>
                  <a:cubicBezTo>
                    <a:pt x="97" y="77"/>
                    <a:pt x="77" y="97"/>
                    <a:pt x="48" y="97"/>
                  </a:cubicBezTo>
                  <a:cubicBezTo>
                    <a:pt x="20" y="97"/>
                    <a:pt x="0" y="77"/>
                    <a:pt x="0" y="48"/>
                  </a:cubicBezTo>
                  <a:cubicBezTo>
                    <a:pt x="0" y="20"/>
                    <a:pt x="20" y="0"/>
                    <a:pt x="48" y="0"/>
                  </a:cubicBezTo>
                  <a:close/>
                  <a:moveTo>
                    <a:pt x="48" y="14"/>
                  </a:moveTo>
                  <a:cubicBezTo>
                    <a:pt x="29" y="14"/>
                    <a:pt x="17" y="29"/>
                    <a:pt x="17" y="48"/>
                  </a:cubicBezTo>
                  <a:cubicBezTo>
                    <a:pt x="17" y="68"/>
                    <a:pt x="29" y="82"/>
                    <a:pt x="48" y="82"/>
                  </a:cubicBezTo>
                  <a:cubicBezTo>
                    <a:pt x="67" y="82"/>
                    <a:pt x="80" y="68"/>
                    <a:pt x="80" y="48"/>
                  </a:cubicBezTo>
                  <a:cubicBezTo>
                    <a:pt x="80" y="29"/>
                    <a:pt x="67" y="14"/>
                    <a:pt x="48" y="1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1" name="Freeform 109"/>
            <p:cNvSpPr>
              <a:spLocks noEditPoints="1"/>
            </p:cNvSpPr>
            <p:nvPr/>
          </p:nvSpPr>
          <p:spPr bwMode="auto">
            <a:xfrm>
              <a:off x="4673600" y="4935538"/>
              <a:ext cx="152400" cy="153988"/>
            </a:xfrm>
            <a:custGeom>
              <a:avLst/>
              <a:gdLst>
                <a:gd name="T0" fmla="*/ 48 w 96"/>
                <a:gd name="T1" fmla="*/ 0 h 97"/>
                <a:gd name="T2" fmla="*/ 96 w 96"/>
                <a:gd name="T3" fmla="*/ 48 h 97"/>
                <a:gd name="T4" fmla="*/ 48 w 96"/>
                <a:gd name="T5" fmla="*/ 97 h 97"/>
                <a:gd name="T6" fmla="*/ 0 w 96"/>
                <a:gd name="T7" fmla="*/ 48 h 97"/>
                <a:gd name="T8" fmla="*/ 48 w 96"/>
                <a:gd name="T9" fmla="*/ 0 h 97"/>
                <a:gd name="T10" fmla="*/ 48 w 96"/>
                <a:gd name="T11" fmla="*/ 14 h 97"/>
                <a:gd name="T12" fmla="*/ 17 w 96"/>
                <a:gd name="T13" fmla="*/ 48 h 97"/>
                <a:gd name="T14" fmla="*/ 48 w 96"/>
                <a:gd name="T15" fmla="*/ 82 h 97"/>
                <a:gd name="T16" fmla="*/ 79 w 96"/>
                <a:gd name="T17" fmla="*/ 48 h 97"/>
                <a:gd name="T18" fmla="*/ 48 w 96"/>
                <a:gd name="T19"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48" y="0"/>
                  </a:moveTo>
                  <a:cubicBezTo>
                    <a:pt x="76" y="0"/>
                    <a:pt x="96" y="20"/>
                    <a:pt x="96" y="48"/>
                  </a:cubicBezTo>
                  <a:cubicBezTo>
                    <a:pt x="96" y="77"/>
                    <a:pt x="76" y="97"/>
                    <a:pt x="48" y="97"/>
                  </a:cubicBezTo>
                  <a:cubicBezTo>
                    <a:pt x="20" y="97"/>
                    <a:pt x="0" y="77"/>
                    <a:pt x="0" y="48"/>
                  </a:cubicBezTo>
                  <a:cubicBezTo>
                    <a:pt x="0" y="20"/>
                    <a:pt x="20" y="0"/>
                    <a:pt x="48" y="0"/>
                  </a:cubicBezTo>
                  <a:close/>
                  <a:moveTo>
                    <a:pt x="48" y="14"/>
                  </a:moveTo>
                  <a:cubicBezTo>
                    <a:pt x="29" y="14"/>
                    <a:pt x="17" y="29"/>
                    <a:pt x="17" y="48"/>
                  </a:cubicBezTo>
                  <a:cubicBezTo>
                    <a:pt x="17" y="68"/>
                    <a:pt x="29" y="82"/>
                    <a:pt x="48" y="82"/>
                  </a:cubicBezTo>
                  <a:cubicBezTo>
                    <a:pt x="67" y="82"/>
                    <a:pt x="79" y="68"/>
                    <a:pt x="79" y="48"/>
                  </a:cubicBezTo>
                  <a:cubicBezTo>
                    <a:pt x="79" y="29"/>
                    <a:pt x="67" y="14"/>
                    <a:pt x="48" y="1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2" name="Freeform 110"/>
            <p:cNvSpPr>
              <a:spLocks/>
            </p:cNvSpPr>
            <p:nvPr/>
          </p:nvSpPr>
          <p:spPr bwMode="auto">
            <a:xfrm>
              <a:off x="4845050" y="4937126"/>
              <a:ext cx="117475" cy="149225"/>
            </a:xfrm>
            <a:custGeom>
              <a:avLst/>
              <a:gdLst>
                <a:gd name="T0" fmla="*/ 29 w 74"/>
                <a:gd name="T1" fmla="*/ 15 h 94"/>
                <a:gd name="T2" fmla="*/ 0 w 74"/>
                <a:gd name="T3" fmla="*/ 15 h 94"/>
                <a:gd name="T4" fmla="*/ 0 w 74"/>
                <a:gd name="T5" fmla="*/ 0 h 94"/>
                <a:gd name="T6" fmla="*/ 74 w 74"/>
                <a:gd name="T7" fmla="*/ 0 h 94"/>
                <a:gd name="T8" fmla="*/ 74 w 74"/>
                <a:gd name="T9" fmla="*/ 15 h 94"/>
                <a:gd name="T10" fmla="*/ 45 w 74"/>
                <a:gd name="T11" fmla="*/ 15 h 94"/>
                <a:gd name="T12" fmla="*/ 45 w 74"/>
                <a:gd name="T13" fmla="*/ 94 h 94"/>
                <a:gd name="T14" fmla="*/ 29 w 74"/>
                <a:gd name="T15" fmla="*/ 94 h 94"/>
                <a:gd name="T16" fmla="*/ 29 w 74"/>
                <a:gd name="T17"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29" y="15"/>
                  </a:moveTo>
                  <a:lnTo>
                    <a:pt x="0" y="15"/>
                  </a:lnTo>
                  <a:lnTo>
                    <a:pt x="0" y="0"/>
                  </a:lnTo>
                  <a:lnTo>
                    <a:pt x="74" y="0"/>
                  </a:lnTo>
                  <a:lnTo>
                    <a:pt x="74" y="15"/>
                  </a:lnTo>
                  <a:lnTo>
                    <a:pt x="45" y="15"/>
                  </a:lnTo>
                  <a:lnTo>
                    <a:pt x="45" y="94"/>
                  </a:lnTo>
                  <a:lnTo>
                    <a:pt x="29" y="94"/>
                  </a:lnTo>
                  <a:lnTo>
                    <a:pt x="29" y="15"/>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3" name="Freeform 111"/>
            <p:cNvSpPr>
              <a:spLocks/>
            </p:cNvSpPr>
            <p:nvPr/>
          </p:nvSpPr>
          <p:spPr bwMode="auto">
            <a:xfrm>
              <a:off x="4994275" y="4937126"/>
              <a:ext cx="101600" cy="149225"/>
            </a:xfrm>
            <a:custGeom>
              <a:avLst/>
              <a:gdLst>
                <a:gd name="T0" fmla="*/ 0 w 64"/>
                <a:gd name="T1" fmla="*/ 0 h 94"/>
                <a:gd name="T2" fmla="*/ 64 w 64"/>
                <a:gd name="T3" fmla="*/ 0 h 94"/>
                <a:gd name="T4" fmla="*/ 64 w 64"/>
                <a:gd name="T5" fmla="*/ 15 h 94"/>
                <a:gd name="T6" fmla="*/ 16 w 64"/>
                <a:gd name="T7" fmla="*/ 15 h 94"/>
                <a:gd name="T8" fmla="*/ 16 w 64"/>
                <a:gd name="T9" fmla="*/ 39 h 94"/>
                <a:gd name="T10" fmla="*/ 63 w 64"/>
                <a:gd name="T11" fmla="*/ 39 h 94"/>
                <a:gd name="T12" fmla="*/ 63 w 64"/>
                <a:gd name="T13" fmla="*/ 54 h 94"/>
                <a:gd name="T14" fmla="*/ 16 w 64"/>
                <a:gd name="T15" fmla="*/ 54 h 94"/>
                <a:gd name="T16" fmla="*/ 16 w 64"/>
                <a:gd name="T17" fmla="*/ 80 h 94"/>
                <a:gd name="T18" fmla="*/ 64 w 64"/>
                <a:gd name="T19" fmla="*/ 80 h 94"/>
                <a:gd name="T20" fmla="*/ 64 w 64"/>
                <a:gd name="T21" fmla="*/ 94 h 94"/>
                <a:gd name="T22" fmla="*/ 0 w 64"/>
                <a:gd name="T23" fmla="*/ 94 h 94"/>
                <a:gd name="T24" fmla="*/ 0 w 6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4">
                  <a:moveTo>
                    <a:pt x="0" y="0"/>
                  </a:moveTo>
                  <a:lnTo>
                    <a:pt x="64" y="0"/>
                  </a:lnTo>
                  <a:lnTo>
                    <a:pt x="64" y="15"/>
                  </a:lnTo>
                  <a:lnTo>
                    <a:pt x="16" y="15"/>
                  </a:lnTo>
                  <a:lnTo>
                    <a:pt x="16" y="39"/>
                  </a:lnTo>
                  <a:lnTo>
                    <a:pt x="63" y="39"/>
                  </a:lnTo>
                  <a:lnTo>
                    <a:pt x="63" y="54"/>
                  </a:lnTo>
                  <a:lnTo>
                    <a:pt x="16" y="54"/>
                  </a:lnTo>
                  <a:lnTo>
                    <a:pt x="16" y="80"/>
                  </a:lnTo>
                  <a:lnTo>
                    <a:pt x="64" y="80"/>
                  </a:lnTo>
                  <a:lnTo>
                    <a:pt x="64"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4" name="Freeform 112"/>
            <p:cNvSpPr>
              <a:spLocks noEditPoints="1"/>
            </p:cNvSpPr>
            <p:nvPr/>
          </p:nvSpPr>
          <p:spPr bwMode="auto">
            <a:xfrm>
              <a:off x="5132388" y="4937126"/>
              <a:ext cx="133350" cy="149225"/>
            </a:xfrm>
            <a:custGeom>
              <a:avLst/>
              <a:gdLst>
                <a:gd name="T0" fmla="*/ 0 w 84"/>
                <a:gd name="T1" fmla="*/ 0 h 94"/>
                <a:gd name="T2" fmla="*/ 35 w 84"/>
                <a:gd name="T3" fmla="*/ 0 h 94"/>
                <a:gd name="T4" fmla="*/ 84 w 84"/>
                <a:gd name="T5" fmla="*/ 47 h 94"/>
                <a:gd name="T6" fmla="*/ 35 w 84"/>
                <a:gd name="T7" fmla="*/ 94 h 94"/>
                <a:gd name="T8" fmla="*/ 0 w 84"/>
                <a:gd name="T9" fmla="*/ 94 h 94"/>
                <a:gd name="T10" fmla="*/ 0 w 84"/>
                <a:gd name="T11" fmla="*/ 0 h 94"/>
                <a:gd name="T12" fmla="*/ 35 w 84"/>
                <a:gd name="T13" fmla="*/ 80 h 94"/>
                <a:gd name="T14" fmla="*/ 67 w 84"/>
                <a:gd name="T15" fmla="*/ 47 h 94"/>
                <a:gd name="T16" fmla="*/ 35 w 84"/>
                <a:gd name="T17" fmla="*/ 15 h 94"/>
                <a:gd name="T18" fmla="*/ 16 w 84"/>
                <a:gd name="T19" fmla="*/ 15 h 94"/>
                <a:gd name="T20" fmla="*/ 16 w 84"/>
                <a:gd name="T21" fmla="*/ 80 h 94"/>
                <a:gd name="T22" fmla="*/ 35 w 84"/>
                <a:gd name="T2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4">
                  <a:moveTo>
                    <a:pt x="0" y="0"/>
                  </a:moveTo>
                  <a:cubicBezTo>
                    <a:pt x="35" y="0"/>
                    <a:pt x="35" y="0"/>
                    <a:pt x="35" y="0"/>
                  </a:cubicBezTo>
                  <a:cubicBezTo>
                    <a:pt x="64" y="0"/>
                    <a:pt x="84" y="20"/>
                    <a:pt x="84" y="47"/>
                  </a:cubicBezTo>
                  <a:cubicBezTo>
                    <a:pt x="84" y="75"/>
                    <a:pt x="64" y="94"/>
                    <a:pt x="35" y="94"/>
                  </a:cubicBezTo>
                  <a:cubicBezTo>
                    <a:pt x="0" y="94"/>
                    <a:pt x="0" y="94"/>
                    <a:pt x="0" y="94"/>
                  </a:cubicBezTo>
                  <a:lnTo>
                    <a:pt x="0" y="0"/>
                  </a:lnTo>
                  <a:close/>
                  <a:moveTo>
                    <a:pt x="35" y="80"/>
                  </a:moveTo>
                  <a:cubicBezTo>
                    <a:pt x="55" y="80"/>
                    <a:pt x="67" y="65"/>
                    <a:pt x="67" y="47"/>
                  </a:cubicBezTo>
                  <a:cubicBezTo>
                    <a:pt x="67" y="29"/>
                    <a:pt x="56" y="15"/>
                    <a:pt x="35" y="15"/>
                  </a:cubicBezTo>
                  <a:cubicBezTo>
                    <a:pt x="16" y="15"/>
                    <a:pt x="16" y="15"/>
                    <a:pt x="16" y="15"/>
                  </a:cubicBezTo>
                  <a:cubicBezTo>
                    <a:pt x="16" y="80"/>
                    <a:pt x="16" y="80"/>
                    <a:pt x="16" y="80"/>
                  </a:cubicBezTo>
                  <a:lnTo>
                    <a:pt x="35" y="8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8" name="Group 157"/>
          <p:cNvGrpSpPr/>
          <p:nvPr/>
        </p:nvGrpSpPr>
        <p:grpSpPr>
          <a:xfrm>
            <a:off x="6759893" y="2815233"/>
            <a:ext cx="1424940" cy="1951435"/>
            <a:chOff x="9099550" y="2728913"/>
            <a:chExt cx="1727200" cy="2365375"/>
          </a:xfrm>
        </p:grpSpPr>
        <p:sp>
          <p:nvSpPr>
            <p:cNvPr id="115" name="Freeform 113"/>
            <p:cNvSpPr>
              <a:spLocks/>
            </p:cNvSpPr>
            <p:nvPr/>
          </p:nvSpPr>
          <p:spPr bwMode="auto">
            <a:xfrm>
              <a:off x="9786938" y="3970338"/>
              <a:ext cx="350838" cy="241300"/>
            </a:xfrm>
            <a:custGeom>
              <a:avLst/>
              <a:gdLst>
                <a:gd name="T0" fmla="*/ 0 w 221"/>
                <a:gd name="T1" fmla="*/ 0 h 152"/>
                <a:gd name="T2" fmla="*/ 0 w 221"/>
                <a:gd name="T3" fmla="*/ 76 h 152"/>
                <a:gd name="T4" fmla="*/ 110 w 221"/>
                <a:gd name="T5" fmla="*/ 152 h 152"/>
                <a:gd name="T6" fmla="*/ 221 w 221"/>
                <a:gd name="T7" fmla="*/ 76 h 152"/>
                <a:gd name="T8" fmla="*/ 221 w 221"/>
                <a:gd name="T9" fmla="*/ 0 h 152"/>
                <a:gd name="T10" fmla="*/ 110 w 221"/>
                <a:gd name="T11" fmla="*/ 76 h 152"/>
                <a:gd name="T12" fmla="*/ 0 w 221"/>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21" h="152">
                  <a:moveTo>
                    <a:pt x="0" y="0"/>
                  </a:moveTo>
                  <a:lnTo>
                    <a:pt x="0" y="76"/>
                  </a:lnTo>
                  <a:lnTo>
                    <a:pt x="110" y="152"/>
                  </a:lnTo>
                  <a:lnTo>
                    <a:pt x="221" y="76"/>
                  </a:lnTo>
                  <a:lnTo>
                    <a:pt x="221" y="0"/>
                  </a:lnTo>
                  <a:lnTo>
                    <a:pt x="110" y="76"/>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6" name="Freeform 114"/>
            <p:cNvSpPr>
              <a:spLocks/>
            </p:cNvSpPr>
            <p:nvPr/>
          </p:nvSpPr>
          <p:spPr bwMode="auto">
            <a:xfrm>
              <a:off x="9786938" y="2974976"/>
              <a:ext cx="350838" cy="241300"/>
            </a:xfrm>
            <a:custGeom>
              <a:avLst/>
              <a:gdLst>
                <a:gd name="T0" fmla="*/ 221 w 221"/>
                <a:gd name="T1" fmla="*/ 152 h 152"/>
                <a:gd name="T2" fmla="*/ 221 w 221"/>
                <a:gd name="T3" fmla="*/ 76 h 152"/>
                <a:gd name="T4" fmla="*/ 110 w 221"/>
                <a:gd name="T5" fmla="*/ 0 h 152"/>
                <a:gd name="T6" fmla="*/ 0 w 221"/>
                <a:gd name="T7" fmla="*/ 76 h 152"/>
                <a:gd name="T8" fmla="*/ 0 w 221"/>
                <a:gd name="T9" fmla="*/ 152 h 152"/>
                <a:gd name="T10" fmla="*/ 110 w 221"/>
                <a:gd name="T11" fmla="*/ 75 h 152"/>
                <a:gd name="T12" fmla="*/ 221 w 221"/>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221" h="152">
                  <a:moveTo>
                    <a:pt x="221" y="152"/>
                  </a:moveTo>
                  <a:lnTo>
                    <a:pt x="221" y="76"/>
                  </a:lnTo>
                  <a:lnTo>
                    <a:pt x="110" y="0"/>
                  </a:lnTo>
                  <a:lnTo>
                    <a:pt x="0" y="76"/>
                  </a:lnTo>
                  <a:lnTo>
                    <a:pt x="0" y="152"/>
                  </a:lnTo>
                  <a:lnTo>
                    <a:pt x="110" y="75"/>
                  </a:lnTo>
                  <a:lnTo>
                    <a:pt x="221" y="152"/>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7" name="Freeform 115"/>
            <p:cNvSpPr>
              <a:spLocks/>
            </p:cNvSpPr>
            <p:nvPr/>
          </p:nvSpPr>
          <p:spPr bwMode="auto">
            <a:xfrm>
              <a:off x="9344025" y="3417888"/>
              <a:ext cx="241300" cy="350838"/>
            </a:xfrm>
            <a:custGeom>
              <a:avLst/>
              <a:gdLst>
                <a:gd name="T0" fmla="*/ 152 w 152"/>
                <a:gd name="T1" fmla="*/ 0 h 221"/>
                <a:gd name="T2" fmla="*/ 76 w 152"/>
                <a:gd name="T3" fmla="*/ 0 h 221"/>
                <a:gd name="T4" fmla="*/ 0 w 152"/>
                <a:gd name="T5" fmla="*/ 110 h 221"/>
                <a:gd name="T6" fmla="*/ 76 w 152"/>
                <a:gd name="T7" fmla="*/ 221 h 221"/>
                <a:gd name="T8" fmla="*/ 152 w 152"/>
                <a:gd name="T9" fmla="*/ 221 h 221"/>
                <a:gd name="T10" fmla="*/ 75 w 152"/>
                <a:gd name="T11" fmla="*/ 110 h 221"/>
                <a:gd name="T12" fmla="*/ 152 w 152"/>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152" h="221">
                  <a:moveTo>
                    <a:pt x="152" y="0"/>
                  </a:moveTo>
                  <a:lnTo>
                    <a:pt x="76" y="0"/>
                  </a:lnTo>
                  <a:lnTo>
                    <a:pt x="0" y="110"/>
                  </a:lnTo>
                  <a:lnTo>
                    <a:pt x="76" y="221"/>
                  </a:lnTo>
                  <a:lnTo>
                    <a:pt x="152" y="221"/>
                  </a:lnTo>
                  <a:lnTo>
                    <a:pt x="75" y="110"/>
                  </a:lnTo>
                  <a:lnTo>
                    <a:pt x="152"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8" name="Freeform 116"/>
            <p:cNvSpPr>
              <a:spLocks/>
            </p:cNvSpPr>
            <p:nvPr/>
          </p:nvSpPr>
          <p:spPr bwMode="auto">
            <a:xfrm>
              <a:off x="10339388" y="3417888"/>
              <a:ext cx="241300" cy="350838"/>
            </a:xfrm>
            <a:custGeom>
              <a:avLst/>
              <a:gdLst>
                <a:gd name="T0" fmla="*/ 76 w 152"/>
                <a:gd name="T1" fmla="*/ 0 h 221"/>
                <a:gd name="T2" fmla="*/ 0 w 152"/>
                <a:gd name="T3" fmla="*/ 0 h 221"/>
                <a:gd name="T4" fmla="*/ 76 w 152"/>
                <a:gd name="T5" fmla="*/ 111 h 221"/>
                <a:gd name="T6" fmla="*/ 0 w 152"/>
                <a:gd name="T7" fmla="*/ 221 h 221"/>
                <a:gd name="T8" fmla="*/ 76 w 152"/>
                <a:gd name="T9" fmla="*/ 221 h 221"/>
                <a:gd name="T10" fmla="*/ 152 w 152"/>
                <a:gd name="T11" fmla="*/ 111 h 221"/>
                <a:gd name="T12" fmla="*/ 76 w 152"/>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152" h="221">
                  <a:moveTo>
                    <a:pt x="76" y="0"/>
                  </a:moveTo>
                  <a:lnTo>
                    <a:pt x="0" y="0"/>
                  </a:lnTo>
                  <a:lnTo>
                    <a:pt x="76" y="111"/>
                  </a:lnTo>
                  <a:lnTo>
                    <a:pt x="0" y="221"/>
                  </a:lnTo>
                  <a:lnTo>
                    <a:pt x="76" y="221"/>
                  </a:lnTo>
                  <a:lnTo>
                    <a:pt x="152" y="111"/>
                  </a:lnTo>
                  <a:lnTo>
                    <a:pt x="76"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9" name="Oval 117"/>
            <p:cNvSpPr>
              <a:spLocks noChangeArrowheads="1"/>
            </p:cNvSpPr>
            <p:nvPr/>
          </p:nvSpPr>
          <p:spPr bwMode="auto">
            <a:xfrm>
              <a:off x="9883775" y="3514726"/>
              <a:ext cx="157163" cy="155575"/>
            </a:xfrm>
            <a:prstGeom prst="ellipse">
              <a:avLst/>
            </a:pr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0" name="Freeform 118"/>
            <p:cNvSpPr>
              <a:spLocks noEditPoints="1"/>
            </p:cNvSpPr>
            <p:nvPr/>
          </p:nvSpPr>
          <p:spPr bwMode="auto">
            <a:xfrm>
              <a:off x="9159875" y="2789238"/>
              <a:ext cx="1606550" cy="1608138"/>
            </a:xfrm>
            <a:custGeom>
              <a:avLst/>
              <a:gdLst>
                <a:gd name="T0" fmla="*/ 0 w 1013"/>
                <a:gd name="T1" fmla="*/ 506 h 1013"/>
                <a:gd name="T2" fmla="*/ 0 w 1013"/>
                <a:gd name="T3" fmla="*/ 506 h 1013"/>
                <a:gd name="T4" fmla="*/ 506 w 1013"/>
                <a:gd name="T5" fmla="*/ 1013 h 1013"/>
                <a:gd name="T6" fmla="*/ 506 w 1013"/>
                <a:gd name="T7" fmla="*/ 1013 h 1013"/>
                <a:gd name="T8" fmla="*/ 1013 w 1013"/>
                <a:gd name="T9" fmla="*/ 506 h 1013"/>
                <a:gd name="T10" fmla="*/ 506 w 1013"/>
                <a:gd name="T11" fmla="*/ 0 h 1013"/>
                <a:gd name="T12" fmla="*/ 0 w 1013"/>
                <a:gd name="T13" fmla="*/ 506 h 1013"/>
                <a:gd name="T14" fmla="*/ 506 w 1013"/>
                <a:gd name="T15" fmla="*/ 76 h 1013"/>
                <a:gd name="T16" fmla="*/ 936 w 1013"/>
                <a:gd name="T17" fmla="*/ 506 h 1013"/>
                <a:gd name="T18" fmla="*/ 506 w 1013"/>
                <a:gd name="T19" fmla="*/ 937 h 1013"/>
                <a:gd name="T20" fmla="*/ 76 w 1013"/>
                <a:gd name="T21" fmla="*/ 506 h 1013"/>
                <a:gd name="T22" fmla="*/ 506 w 1013"/>
                <a:gd name="T23" fmla="*/ 7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3" h="1013">
                  <a:moveTo>
                    <a:pt x="0" y="506"/>
                  </a:moveTo>
                  <a:cubicBezTo>
                    <a:pt x="0" y="506"/>
                    <a:pt x="0" y="506"/>
                    <a:pt x="0" y="506"/>
                  </a:cubicBezTo>
                  <a:cubicBezTo>
                    <a:pt x="0" y="786"/>
                    <a:pt x="227" y="1013"/>
                    <a:pt x="506" y="1013"/>
                  </a:cubicBezTo>
                  <a:cubicBezTo>
                    <a:pt x="506" y="1013"/>
                    <a:pt x="506" y="1013"/>
                    <a:pt x="506" y="1013"/>
                  </a:cubicBezTo>
                  <a:cubicBezTo>
                    <a:pt x="786" y="1013"/>
                    <a:pt x="1013" y="786"/>
                    <a:pt x="1013" y="506"/>
                  </a:cubicBezTo>
                  <a:cubicBezTo>
                    <a:pt x="1013" y="227"/>
                    <a:pt x="786" y="0"/>
                    <a:pt x="506" y="0"/>
                  </a:cubicBezTo>
                  <a:cubicBezTo>
                    <a:pt x="227" y="0"/>
                    <a:pt x="0" y="227"/>
                    <a:pt x="0" y="506"/>
                  </a:cubicBezTo>
                  <a:close/>
                  <a:moveTo>
                    <a:pt x="506" y="76"/>
                  </a:moveTo>
                  <a:cubicBezTo>
                    <a:pt x="743" y="76"/>
                    <a:pt x="936" y="269"/>
                    <a:pt x="936" y="506"/>
                  </a:cubicBezTo>
                  <a:cubicBezTo>
                    <a:pt x="936" y="744"/>
                    <a:pt x="743" y="937"/>
                    <a:pt x="506" y="937"/>
                  </a:cubicBezTo>
                  <a:cubicBezTo>
                    <a:pt x="269" y="937"/>
                    <a:pt x="76" y="744"/>
                    <a:pt x="76" y="506"/>
                  </a:cubicBezTo>
                  <a:cubicBezTo>
                    <a:pt x="76" y="269"/>
                    <a:pt x="269" y="76"/>
                    <a:pt x="506" y="76"/>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1" name="Freeform 119"/>
            <p:cNvSpPr>
              <a:spLocks noEditPoints="1"/>
            </p:cNvSpPr>
            <p:nvPr/>
          </p:nvSpPr>
          <p:spPr bwMode="auto">
            <a:xfrm>
              <a:off x="9099550" y="2728913"/>
              <a:ext cx="1727200" cy="1728788"/>
            </a:xfrm>
            <a:custGeom>
              <a:avLst/>
              <a:gdLst>
                <a:gd name="T0" fmla="*/ 1089 w 1089"/>
                <a:gd name="T1" fmla="*/ 544 h 1089"/>
                <a:gd name="T2" fmla="*/ 544 w 1089"/>
                <a:gd name="T3" fmla="*/ 0 h 1089"/>
                <a:gd name="T4" fmla="*/ 0 w 1089"/>
                <a:gd name="T5" fmla="*/ 544 h 1089"/>
                <a:gd name="T6" fmla="*/ 544 w 1089"/>
                <a:gd name="T7" fmla="*/ 1089 h 1089"/>
                <a:gd name="T8" fmla="*/ 1089 w 1089"/>
                <a:gd name="T9" fmla="*/ 544 h 1089"/>
                <a:gd name="T10" fmla="*/ 544 w 1089"/>
                <a:gd name="T11" fmla="*/ 15 h 1089"/>
                <a:gd name="T12" fmla="*/ 1074 w 1089"/>
                <a:gd name="T13" fmla="*/ 544 h 1089"/>
                <a:gd name="T14" fmla="*/ 544 w 1089"/>
                <a:gd name="T15" fmla="*/ 1074 h 1089"/>
                <a:gd name="T16" fmla="*/ 544 w 1089"/>
                <a:gd name="T17" fmla="*/ 1059 h 1089"/>
                <a:gd name="T18" fmla="*/ 30 w 1089"/>
                <a:gd name="T19" fmla="*/ 544 h 1089"/>
                <a:gd name="T20" fmla="*/ 15 w 1089"/>
                <a:gd name="T21" fmla="*/ 544 h 1089"/>
                <a:gd name="T22" fmla="*/ 15 w 1089"/>
                <a:gd name="T23" fmla="*/ 544 h 1089"/>
                <a:gd name="T24" fmla="*/ 544 w 1089"/>
                <a:gd name="T25" fmla="*/ 15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9" h="1089">
                  <a:moveTo>
                    <a:pt x="1089" y="544"/>
                  </a:moveTo>
                  <a:cubicBezTo>
                    <a:pt x="1089" y="244"/>
                    <a:pt x="845" y="0"/>
                    <a:pt x="544" y="0"/>
                  </a:cubicBezTo>
                  <a:cubicBezTo>
                    <a:pt x="244" y="0"/>
                    <a:pt x="0" y="244"/>
                    <a:pt x="0" y="544"/>
                  </a:cubicBezTo>
                  <a:cubicBezTo>
                    <a:pt x="0" y="845"/>
                    <a:pt x="244" y="1089"/>
                    <a:pt x="544" y="1089"/>
                  </a:cubicBezTo>
                  <a:cubicBezTo>
                    <a:pt x="845" y="1089"/>
                    <a:pt x="1089" y="845"/>
                    <a:pt x="1089" y="544"/>
                  </a:cubicBezTo>
                  <a:close/>
                  <a:moveTo>
                    <a:pt x="544" y="15"/>
                  </a:moveTo>
                  <a:cubicBezTo>
                    <a:pt x="836" y="15"/>
                    <a:pt x="1074" y="252"/>
                    <a:pt x="1074" y="544"/>
                  </a:cubicBezTo>
                  <a:cubicBezTo>
                    <a:pt x="1074" y="836"/>
                    <a:pt x="836" y="1074"/>
                    <a:pt x="544" y="1074"/>
                  </a:cubicBezTo>
                  <a:cubicBezTo>
                    <a:pt x="544" y="1059"/>
                    <a:pt x="544" y="1059"/>
                    <a:pt x="544" y="1059"/>
                  </a:cubicBezTo>
                  <a:cubicBezTo>
                    <a:pt x="260" y="1059"/>
                    <a:pt x="30" y="828"/>
                    <a:pt x="30" y="544"/>
                  </a:cubicBezTo>
                  <a:cubicBezTo>
                    <a:pt x="15" y="544"/>
                    <a:pt x="15" y="544"/>
                    <a:pt x="15" y="544"/>
                  </a:cubicBezTo>
                  <a:cubicBezTo>
                    <a:pt x="15" y="544"/>
                    <a:pt x="15" y="544"/>
                    <a:pt x="15" y="544"/>
                  </a:cubicBezTo>
                  <a:cubicBezTo>
                    <a:pt x="15" y="252"/>
                    <a:pt x="252" y="15"/>
                    <a:pt x="544"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2" name="Freeform 120"/>
            <p:cNvSpPr>
              <a:spLocks noEditPoints="1"/>
            </p:cNvSpPr>
            <p:nvPr/>
          </p:nvSpPr>
          <p:spPr bwMode="auto">
            <a:xfrm>
              <a:off x="9532938" y="3163888"/>
              <a:ext cx="858838" cy="858838"/>
            </a:xfrm>
            <a:custGeom>
              <a:avLst/>
              <a:gdLst>
                <a:gd name="T0" fmla="*/ 465 w 541"/>
                <a:gd name="T1" fmla="*/ 160 h 541"/>
                <a:gd name="T2" fmla="*/ 389 w 541"/>
                <a:gd name="T3" fmla="*/ 160 h 541"/>
                <a:gd name="T4" fmla="*/ 381 w 541"/>
                <a:gd name="T5" fmla="*/ 152 h 541"/>
                <a:gd name="T6" fmla="*/ 381 w 541"/>
                <a:gd name="T7" fmla="*/ 76 h 541"/>
                <a:gd name="T8" fmla="*/ 270 w 541"/>
                <a:gd name="T9" fmla="*/ 0 h 541"/>
                <a:gd name="T10" fmla="*/ 160 w 541"/>
                <a:gd name="T11" fmla="*/ 76 h 541"/>
                <a:gd name="T12" fmla="*/ 160 w 541"/>
                <a:gd name="T13" fmla="*/ 152 h 541"/>
                <a:gd name="T14" fmla="*/ 152 w 541"/>
                <a:gd name="T15" fmla="*/ 160 h 541"/>
                <a:gd name="T16" fmla="*/ 76 w 541"/>
                <a:gd name="T17" fmla="*/ 160 h 541"/>
                <a:gd name="T18" fmla="*/ 0 w 541"/>
                <a:gd name="T19" fmla="*/ 270 h 541"/>
                <a:gd name="T20" fmla="*/ 76 w 541"/>
                <a:gd name="T21" fmla="*/ 381 h 541"/>
                <a:gd name="T22" fmla="*/ 152 w 541"/>
                <a:gd name="T23" fmla="*/ 381 h 541"/>
                <a:gd name="T24" fmla="*/ 160 w 541"/>
                <a:gd name="T25" fmla="*/ 389 h 541"/>
                <a:gd name="T26" fmla="*/ 160 w 541"/>
                <a:gd name="T27" fmla="*/ 465 h 541"/>
                <a:gd name="T28" fmla="*/ 270 w 541"/>
                <a:gd name="T29" fmla="*/ 541 h 541"/>
                <a:gd name="T30" fmla="*/ 381 w 541"/>
                <a:gd name="T31" fmla="*/ 465 h 541"/>
                <a:gd name="T32" fmla="*/ 381 w 541"/>
                <a:gd name="T33" fmla="*/ 389 h 541"/>
                <a:gd name="T34" fmla="*/ 389 w 541"/>
                <a:gd name="T35" fmla="*/ 381 h 541"/>
                <a:gd name="T36" fmla="*/ 465 w 541"/>
                <a:gd name="T37" fmla="*/ 381 h 541"/>
                <a:gd name="T38" fmla="*/ 541 w 541"/>
                <a:gd name="T39" fmla="*/ 271 h 541"/>
                <a:gd name="T40" fmla="*/ 76 w 541"/>
                <a:gd name="T41" fmla="*/ 271 h 541"/>
                <a:gd name="T42" fmla="*/ 76 w 541"/>
                <a:gd name="T43" fmla="*/ 270 h 541"/>
                <a:gd name="T44" fmla="*/ 270 w 541"/>
                <a:gd name="T45" fmla="*/ 75 h 541"/>
                <a:gd name="T46" fmla="*/ 270 w 541"/>
                <a:gd name="T47" fmla="*/ 76 h 541"/>
                <a:gd name="T48" fmla="*/ 270 w 541"/>
                <a:gd name="T49" fmla="*/ 465 h 541"/>
                <a:gd name="T50" fmla="*/ 271 w 541"/>
                <a:gd name="T51" fmla="*/ 465 h 541"/>
                <a:gd name="T52" fmla="*/ 372 w 541"/>
                <a:gd name="T53" fmla="*/ 303 h 541"/>
                <a:gd name="T54" fmla="*/ 351 w 541"/>
                <a:gd name="T55" fmla="*/ 313 h 541"/>
                <a:gd name="T56" fmla="*/ 352 w 541"/>
                <a:gd name="T57" fmla="*/ 339 h 541"/>
                <a:gd name="T58" fmla="*/ 329 w 541"/>
                <a:gd name="T59" fmla="*/ 340 h 541"/>
                <a:gd name="T60" fmla="*/ 319 w 541"/>
                <a:gd name="T61" fmla="*/ 365 h 541"/>
                <a:gd name="T62" fmla="*/ 297 w 541"/>
                <a:gd name="T63" fmla="*/ 357 h 541"/>
                <a:gd name="T64" fmla="*/ 279 w 541"/>
                <a:gd name="T65" fmla="*/ 377 h 541"/>
                <a:gd name="T66" fmla="*/ 262 w 541"/>
                <a:gd name="T67" fmla="*/ 360 h 541"/>
                <a:gd name="T68" fmla="*/ 238 w 541"/>
                <a:gd name="T69" fmla="*/ 372 h 541"/>
                <a:gd name="T70" fmla="*/ 228 w 541"/>
                <a:gd name="T71" fmla="*/ 350 h 541"/>
                <a:gd name="T72" fmla="*/ 202 w 541"/>
                <a:gd name="T73" fmla="*/ 352 h 541"/>
                <a:gd name="T74" fmla="*/ 201 w 541"/>
                <a:gd name="T75" fmla="*/ 328 h 541"/>
                <a:gd name="T76" fmla="*/ 176 w 541"/>
                <a:gd name="T77" fmla="*/ 319 h 541"/>
                <a:gd name="T78" fmla="*/ 184 w 541"/>
                <a:gd name="T79" fmla="*/ 297 h 541"/>
                <a:gd name="T80" fmla="*/ 164 w 541"/>
                <a:gd name="T81" fmla="*/ 279 h 541"/>
                <a:gd name="T82" fmla="*/ 180 w 541"/>
                <a:gd name="T83" fmla="*/ 262 h 541"/>
                <a:gd name="T84" fmla="*/ 169 w 541"/>
                <a:gd name="T85" fmla="*/ 238 h 541"/>
                <a:gd name="T86" fmla="*/ 189 w 541"/>
                <a:gd name="T87" fmla="*/ 228 h 541"/>
                <a:gd name="T88" fmla="*/ 189 w 541"/>
                <a:gd name="T89" fmla="*/ 202 h 541"/>
                <a:gd name="T90" fmla="*/ 211 w 541"/>
                <a:gd name="T91" fmla="*/ 200 h 541"/>
                <a:gd name="T92" fmla="*/ 221 w 541"/>
                <a:gd name="T93" fmla="*/ 176 h 541"/>
                <a:gd name="T94" fmla="*/ 243 w 541"/>
                <a:gd name="T95" fmla="*/ 182 h 541"/>
                <a:gd name="T96" fmla="*/ 261 w 541"/>
                <a:gd name="T97" fmla="*/ 164 h 541"/>
                <a:gd name="T98" fmla="*/ 278 w 541"/>
                <a:gd name="T99" fmla="*/ 178 h 541"/>
                <a:gd name="T100" fmla="*/ 303 w 541"/>
                <a:gd name="T101" fmla="*/ 169 h 541"/>
                <a:gd name="T102" fmla="*/ 313 w 541"/>
                <a:gd name="T103" fmla="*/ 188 h 541"/>
                <a:gd name="T104" fmla="*/ 339 w 541"/>
                <a:gd name="T105" fmla="*/ 189 h 541"/>
                <a:gd name="T106" fmla="*/ 342 w 541"/>
                <a:gd name="T107" fmla="*/ 211 h 541"/>
                <a:gd name="T108" fmla="*/ 365 w 541"/>
                <a:gd name="T109" fmla="*/ 221 h 541"/>
                <a:gd name="T110" fmla="*/ 359 w 541"/>
                <a:gd name="T111" fmla="*/ 243 h 541"/>
                <a:gd name="T112" fmla="*/ 377 w 541"/>
                <a:gd name="T113" fmla="*/ 261 h 541"/>
                <a:gd name="T114" fmla="*/ 362 w 541"/>
                <a:gd name="T115" fmla="*/ 278 h 541"/>
                <a:gd name="T116" fmla="*/ 372 w 541"/>
                <a:gd name="T117" fmla="*/ 303 h 541"/>
                <a:gd name="T118" fmla="*/ 465 w 541"/>
                <a:gd name="T119" fmla="*/ 271 h 541"/>
                <a:gd name="T120" fmla="*/ 465 w 541"/>
                <a:gd name="T121" fmla="*/ 27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1" h="541">
                  <a:moveTo>
                    <a:pt x="465" y="160"/>
                  </a:moveTo>
                  <a:cubicBezTo>
                    <a:pt x="465" y="160"/>
                    <a:pt x="465" y="160"/>
                    <a:pt x="465" y="160"/>
                  </a:cubicBezTo>
                  <a:cubicBezTo>
                    <a:pt x="465" y="160"/>
                    <a:pt x="465" y="160"/>
                    <a:pt x="465" y="160"/>
                  </a:cubicBezTo>
                  <a:cubicBezTo>
                    <a:pt x="389" y="160"/>
                    <a:pt x="389" y="160"/>
                    <a:pt x="389" y="160"/>
                  </a:cubicBezTo>
                  <a:cubicBezTo>
                    <a:pt x="381" y="160"/>
                    <a:pt x="381" y="160"/>
                    <a:pt x="381" y="160"/>
                  </a:cubicBezTo>
                  <a:cubicBezTo>
                    <a:pt x="381" y="152"/>
                    <a:pt x="381" y="152"/>
                    <a:pt x="381" y="152"/>
                  </a:cubicBezTo>
                  <a:cubicBezTo>
                    <a:pt x="381" y="76"/>
                    <a:pt x="381" y="76"/>
                    <a:pt x="381" y="76"/>
                  </a:cubicBezTo>
                  <a:cubicBezTo>
                    <a:pt x="381" y="76"/>
                    <a:pt x="381" y="76"/>
                    <a:pt x="381" y="76"/>
                  </a:cubicBezTo>
                  <a:cubicBezTo>
                    <a:pt x="380" y="76"/>
                    <a:pt x="380" y="76"/>
                    <a:pt x="380" y="76"/>
                  </a:cubicBezTo>
                  <a:cubicBezTo>
                    <a:pt x="270" y="0"/>
                    <a:pt x="270" y="0"/>
                    <a:pt x="270" y="0"/>
                  </a:cubicBezTo>
                  <a:cubicBezTo>
                    <a:pt x="160" y="76"/>
                    <a:pt x="160" y="76"/>
                    <a:pt x="160" y="76"/>
                  </a:cubicBezTo>
                  <a:cubicBezTo>
                    <a:pt x="160" y="76"/>
                    <a:pt x="160" y="76"/>
                    <a:pt x="160" y="76"/>
                  </a:cubicBezTo>
                  <a:cubicBezTo>
                    <a:pt x="160" y="76"/>
                    <a:pt x="160" y="76"/>
                    <a:pt x="160" y="76"/>
                  </a:cubicBezTo>
                  <a:cubicBezTo>
                    <a:pt x="160" y="152"/>
                    <a:pt x="160" y="152"/>
                    <a:pt x="160" y="152"/>
                  </a:cubicBezTo>
                  <a:cubicBezTo>
                    <a:pt x="160" y="160"/>
                    <a:pt x="160" y="160"/>
                    <a:pt x="160" y="160"/>
                  </a:cubicBezTo>
                  <a:cubicBezTo>
                    <a:pt x="152" y="160"/>
                    <a:pt x="152" y="160"/>
                    <a:pt x="152" y="160"/>
                  </a:cubicBezTo>
                  <a:cubicBezTo>
                    <a:pt x="76" y="160"/>
                    <a:pt x="76" y="160"/>
                    <a:pt x="76" y="160"/>
                  </a:cubicBezTo>
                  <a:cubicBezTo>
                    <a:pt x="76" y="160"/>
                    <a:pt x="76" y="160"/>
                    <a:pt x="76" y="160"/>
                  </a:cubicBezTo>
                  <a:cubicBezTo>
                    <a:pt x="76" y="160"/>
                    <a:pt x="76" y="160"/>
                    <a:pt x="76" y="160"/>
                  </a:cubicBezTo>
                  <a:cubicBezTo>
                    <a:pt x="0" y="270"/>
                    <a:pt x="0" y="270"/>
                    <a:pt x="0" y="270"/>
                  </a:cubicBezTo>
                  <a:cubicBezTo>
                    <a:pt x="76" y="380"/>
                    <a:pt x="76" y="380"/>
                    <a:pt x="76" y="380"/>
                  </a:cubicBezTo>
                  <a:cubicBezTo>
                    <a:pt x="76" y="381"/>
                    <a:pt x="76" y="381"/>
                    <a:pt x="76" y="381"/>
                  </a:cubicBezTo>
                  <a:cubicBezTo>
                    <a:pt x="76" y="381"/>
                    <a:pt x="76" y="381"/>
                    <a:pt x="76" y="381"/>
                  </a:cubicBezTo>
                  <a:cubicBezTo>
                    <a:pt x="152" y="381"/>
                    <a:pt x="152" y="381"/>
                    <a:pt x="152" y="381"/>
                  </a:cubicBezTo>
                  <a:cubicBezTo>
                    <a:pt x="160" y="381"/>
                    <a:pt x="160" y="381"/>
                    <a:pt x="160" y="381"/>
                  </a:cubicBezTo>
                  <a:cubicBezTo>
                    <a:pt x="160" y="389"/>
                    <a:pt x="160" y="389"/>
                    <a:pt x="160" y="389"/>
                  </a:cubicBezTo>
                  <a:cubicBezTo>
                    <a:pt x="160" y="465"/>
                    <a:pt x="160" y="465"/>
                    <a:pt x="160" y="465"/>
                  </a:cubicBezTo>
                  <a:cubicBezTo>
                    <a:pt x="160" y="465"/>
                    <a:pt x="160" y="465"/>
                    <a:pt x="160" y="465"/>
                  </a:cubicBezTo>
                  <a:cubicBezTo>
                    <a:pt x="160" y="465"/>
                    <a:pt x="160" y="465"/>
                    <a:pt x="160" y="465"/>
                  </a:cubicBezTo>
                  <a:cubicBezTo>
                    <a:pt x="270" y="541"/>
                    <a:pt x="270" y="541"/>
                    <a:pt x="270" y="541"/>
                  </a:cubicBezTo>
                  <a:cubicBezTo>
                    <a:pt x="380" y="465"/>
                    <a:pt x="380" y="465"/>
                    <a:pt x="380" y="465"/>
                  </a:cubicBezTo>
                  <a:cubicBezTo>
                    <a:pt x="381" y="465"/>
                    <a:pt x="381" y="465"/>
                    <a:pt x="381" y="465"/>
                  </a:cubicBezTo>
                  <a:cubicBezTo>
                    <a:pt x="381" y="465"/>
                    <a:pt x="381" y="465"/>
                    <a:pt x="381" y="465"/>
                  </a:cubicBezTo>
                  <a:cubicBezTo>
                    <a:pt x="381" y="389"/>
                    <a:pt x="381" y="389"/>
                    <a:pt x="381" y="389"/>
                  </a:cubicBezTo>
                  <a:cubicBezTo>
                    <a:pt x="381" y="381"/>
                    <a:pt x="381" y="381"/>
                    <a:pt x="381" y="381"/>
                  </a:cubicBezTo>
                  <a:cubicBezTo>
                    <a:pt x="389" y="381"/>
                    <a:pt x="389" y="381"/>
                    <a:pt x="389" y="381"/>
                  </a:cubicBezTo>
                  <a:cubicBezTo>
                    <a:pt x="465" y="381"/>
                    <a:pt x="465" y="381"/>
                    <a:pt x="465" y="381"/>
                  </a:cubicBezTo>
                  <a:cubicBezTo>
                    <a:pt x="465" y="381"/>
                    <a:pt x="465" y="381"/>
                    <a:pt x="465" y="381"/>
                  </a:cubicBezTo>
                  <a:cubicBezTo>
                    <a:pt x="465" y="380"/>
                    <a:pt x="465" y="380"/>
                    <a:pt x="465" y="380"/>
                  </a:cubicBezTo>
                  <a:cubicBezTo>
                    <a:pt x="541" y="271"/>
                    <a:pt x="541" y="271"/>
                    <a:pt x="541" y="271"/>
                  </a:cubicBezTo>
                  <a:lnTo>
                    <a:pt x="465" y="160"/>
                  </a:lnTo>
                  <a:close/>
                  <a:moveTo>
                    <a:pt x="76" y="271"/>
                  </a:moveTo>
                  <a:cubicBezTo>
                    <a:pt x="75" y="270"/>
                    <a:pt x="75" y="270"/>
                    <a:pt x="75" y="270"/>
                  </a:cubicBezTo>
                  <a:cubicBezTo>
                    <a:pt x="76" y="270"/>
                    <a:pt x="76" y="270"/>
                    <a:pt x="76" y="270"/>
                  </a:cubicBezTo>
                  <a:lnTo>
                    <a:pt x="76" y="271"/>
                  </a:lnTo>
                  <a:close/>
                  <a:moveTo>
                    <a:pt x="270" y="75"/>
                  </a:moveTo>
                  <a:cubicBezTo>
                    <a:pt x="271" y="76"/>
                    <a:pt x="271" y="76"/>
                    <a:pt x="271" y="76"/>
                  </a:cubicBezTo>
                  <a:cubicBezTo>
                    <a:pt x="270" y="76"/>
                    <a:pt x="270" y="76"/>
                    <a:pt x="270" y="76"/>
                  </a:cubicBezTo>
                  <a:lnTo>
                    <a:pt x="270" y="75"/>
                  </a:lnTo>
                  <a:close/>
                  <a:moveTo>
                    <a:pt x="270" y="465"/>
                  </a:moveTo>
                  <a:cubicBezTo>
                    <a:pt x="269" y="465"/>
                    <a:pt x="269" y="465"/>
                    <a:pt x="269" y="465"/>
                  </a:cubicBezTo>
                  <a:cubicBezTo>
                    <a:pt x="271" y="465"/>
                    <a:pt x="271" y="465"/>
                    <a:pt x="271" y="465"/>
                  </a:cubicBezTo>
                  <a:lnTo>
                    <a:pt x="270" y="465"/>
                  </a:lnTo>
                  <a:close/>
                  <a:moveTo>
                    <a:pt x="372" y="303"/>
                  </a:moveTo>
                  <a:cubicBezTo>
                    <a:pt x="366" y="318"/>
                    <a:pt x="366" y="318"/>
                    <a:pt x="366" y="318"/>
                  </a:cubicBezTo>
                  <a:cubicBezTo>
                    <a:pt x="351" y="313"/>
                    <a:pt x="351" y="313"/>
                    <a:pt x="351" y="313"/>
                  </a:cubicBezTo>
                  <a:cubicBezTo>
                    <a:pt x="349" y="318"/>
                    <a:pt x="345" y="323"/>
                    <a:pt x="341" y="328"/>
                  </a:cubicBezTo>
                  <a:cubicBezTo>
                    <a:pt x="352" y="339"/>
                    <a:pt x="352" y="339"/>
                    <a:pt x="352" y="339"/>
                  </a:cubicBezTo>
                  <a:cubicBezTo>
                    <a:pt x="340" y="351"/>
                    <a:pt x="340" y="351"/>
                    <a:pt x="340" y="351"/>
                  </a:cubicBezTo>
                  <a:cubicBezTo>
                    <a:pt x="329" y="340"/>
                    <a:pt x="329" y="340"/>
                    <a:pt x="329" y="340"/>
                  </a:cubicBezTo>
                  <a:cubicBezTo>
                    <a:pt x="324" y="344"/>
                    <a:pt x="319" y="347"/>
                    <a:pt x="313" y="350"/>
                  </a:cubicBezTo>
                  <a:cubicBezTo>
                    <a:pt x="319" y="365"/>
                    <a:pt x="319" y="365"/>
                    <a:pt x="319" y="365"/>
                  </a:cubicBezTo>
                  <a:cubicBezTo>
                    <a:pt x="304" y="372"/>
                    <a:pt x="304" y="372"/>
                    <a:pt x="304" y="372"/>
                  </a:cubicBezTo>
                  <a:cubicBezTo>
                    <a:pt x="297" y="357"/>
                    <a:pt x="297" y="357"/>
                    <a:pt x="297" y="357"/>
                  </a:cubicBezTo>
                  <a:cubicBezTo>
                    <a:pt x="291" y="358"/>
                    <a:pt x="286" y="360"/>
                    <a:pt x="280" y="360"/>
                  </a:cubicBezTo>
                  <a:cubicBezTo>
                    <a:pt x="279" y="377"/>
                    <a:pt x="279" y="377"/>
                    <a:pt x="279" y="377"/>
                  </a:cubicBezTo>
                  <a:cubicBezTo>
                    <a:pt x="263" y="377"/>
                    <a:pt x="263" y="377"/>
                    <a:pt x="263" y="377"/>
                  </a:cubicBezTo>
                  <a:cubicBezTo>
                    <a:pt x="262" y="360"/>
                    <a:pt x="262" y="360"/>
                    <a:pt x="262" y="360"/>
                  </a:cubicBezTo>
                  <a:cubicBezTo>
                    <a:pt x="256" y="359"/>
                    <a:pt x="250" y="358"/>
                    <a:pt x="245" y="357"/>
                  </a:cubicBezTo>
                  <a:cubicBezTo>
                    <a:pt x="238" y="372"/>
                    <a:pt x="238" y="372"/>
                    <a:pt x="238" y="372"/>
                  </a:cubicBezTo>
                  <a:cubicBezTo>
                    <a:pt x="223" y="366"/>
                    <a:pt x="223" y="366"/>
                    <a:pt x="223" y="366"/>
                  </a:cubicBezTo>
                  <a:cubicBezTo>
                    <a:pt x="228" y="350"/>
                    <a:pt x="228" y="350"/>
                    <a:pt x="228" y="350"/>
                  </a:cubicBezTo>
                  <a:cubicBezTo>
                    <a:pt x="223" y="347"/>
                    <a:pt x="218" y="344"/>
                    <a:pt x="214" y="340"/>
                  </a:cubicBezTo>
                  <a:cubicBezTo>
                    <a:pt x="202" y="352"/>
                    <a:pt x="202" y="352"/>
                    <a:pt x="202" y="352"/>
                  </a:cubicBezTo>
                  <a:cubicBezTo>
                    <a:pt x="190" y="340"/>
                    <a:pt x="190" y="340"/>
                    <a:pt x="190" y="340"/>
                  </a:cubicBezTo>
                  <a:cubicBezTo>
                    <a:pt x="201" y="328"/>
                    <a:pt x="201" y="328"/>
                    <a:pt x="201" y="328"/>
                  </a:cubicBezTo>
                  <a:cubicBezTo>
                    <a:pt x="197" y="323"/>
                    <a:pt x="194" y="318"/>
                    <a:pt x="191" y="313"/>
                  </a:cubicBezTo>
                  <a:cubicBezTo>
                    <a:pt x="176" y="319"/>
                    <a:pt x="176" y="319"/>
                    <a:pt x="176" y="319"/>
                  </a:cubicBezTo>
                  <a:cubicBezTo>
                    <a:pt x="169" y="304"/>
                    <a:pt x="169" y="304"/>
                    <a:pt x="169" y="304"/>
                  </a:cubicBezTo>
                  <a:cubicBezTo>
                    <a:pt x="184" y="297"/>
                    <a:pt x="184" y="297"/>
                    <a:pt x="184" y="297"/>
                  </a:cubicBezTo>
                  <a:cubicBezTo>
                    <a:pt x="182" y="291"/>
                    <a:pt x="181" y="286"/>
                    <a:pt x="180" y="280"/>
                  </a:cubicBezTo>
                  <a:cubicBezTo>
                    <a:pt x="164" y="279"/>
                    <a:pt x="164" y="279"/>
                    <a:pt x="164" y="279"/>
                  </a:cubicBezTo>
                  <a:cubicBezTo>
                    <a:pt x="164" y="263"/>
                    <a:pt x="164" y="263"/>
                    <a:pt x="164" y="263"/>
                  </a:cubicBezTo>
                  <a:cubicBezTo>
                    <a:pt x="180" y="262"/>
                    <a:pt x="180" y="262"/>
                    <a:pt x="180" y="262"/>
                  </a:cubicBezTo>
                  <a:cubicBezTo>
                    <a:pt x="180" y="256"/>
                    <a:pt x="181" y="250"/>
                    <a:pt x="183" y="244"/>
                  </a:cubicBezTo>
                  <a:cubicBezTo>
                    <a:pt x="169" y="238"/>
                    <a:pt x="169" y="238"/>
                    <a:pt x="169" y="238"/>
                  </a:cubicBezTo>
                  <a:cubicBezTo>
                    <a:pt x="175" y="223"/>
                    <a:pt x="175" y="223"/>
                    <a:pt x="175" y="223"/>
                  </a:cubicBezTo>
                  <a:cubicBezTo>
                    <a:pt x="189" y="228"/>
                    <a:pt x="189" y="228"/>
                    <a:pt x="189" y="228"/>
                  </a:cubicBezTo>
                  <a:cubicBezTo>
                    <a:pt x="192" y="222"/>
                    <a:pt x="195" y="217"/>
                    <a:pt x="199" y="212"/>
                  </a:cubicBezTo>
                  <a:cubicBezTo>
                    <a:pt x="189" y="202"/>
                    <a:pt x="189" y="202"/>
                    <a:pt x="189" y="202"/>
                  </a:cubicBezTo>
                  <a:cubicBezTo>
                    <a:pt x="200" y="190"/>
                    <a:pt x="200" y="190"/>
                    <a:pt x="200" y="190"/>
                  </a:cubicBezTo>
                  <a:cubicBezTo>
                    <a:pt x="211" y="200"/>
                    <a:pt x="211" y="200"/>
                    <a:pt x="211" y="200"/>
                  </a:cubicBezTo>
                  <a:cubicBezTo>
                    <a:pt x="216" y="196"/>
                    <a:pt x="221" y="192"/>
                    <a:pt x="227" y="189"/>
                  </a:cubicBezTo>
                  <a:cubicBezTo>
                    <a:pt x="221" y="176"/>
                    <a:pt x="221" y="176"/>
                    <a:pt x="221" y="176"/>
                  </a:cubicBezTo>
                  <a:cubicBezTo>
                    <a:pt x="237" y="169"/>
                    <a:pt x="237" y="169"/>
                    <a:pt x="237" y="169"/>
                  </a:cubicBezTo>
                  <a:cubicBezTo>
                    <a:pt x="243" y="182"/>
                    <a:pt x="243" y="182"/>
                    <a:pt x="243" y="182"/>
                  </a:cubicBezTo>
                  <a:cubicBezTo>
                    <a:pt x="249" y="180"/>
                    <a:pt x="255" y="179"/>
                    <a:pt x="261" y="178"/>
                  </a:cubicBezTo>
                  <a:cubicBezTo>
                    <a:pt x="261" y="164"/>
                    <a:pt x="261" y="164"/>
                    <a:pt x="261" y="164"/>
                  </a:cubicBezTo>
                  <a:cubicBezTo>
                    <a:pt x="278" y="164"/>
                    <a:pt x="278" y="164"/>
                    <a:pt x="278" y="164"/>
                  </a:cubicBezTo>
                  <a:cubicBezTo>
                    <a:pt x="278" y="178"/>
                    <a:pt x="278" y="178"/>
                    <a:pt x="278" y="178"/>
                  </a:cubicBezTo>
                  <a:cubicBezTo>
                    <a:pt x="285" y="178"/>
                    <a:pt x="291" y="179"/>
                    <a:pt x="297" y="181"/>
                  </a:cubicBezTo>
                  <a:cubicBezTo>
                    <a:pt x="303" y="169"/>
                    <a:pt x="303" y="169"/>
                    <a:pt x="303" y="169"/>
                  </a:cubicBezTo>
                  <a:cubicBezTo>
                    <a:pt x="318" y="175"/>
                    <a:pt x="318" y="175"/>
                    <a:pt x="318" y="175"/>
                  </a:cubicBezTo>
                  <a:cubicBezTo>
                    <a:pt x="313" y="188"/>
                    <a:pt x="313" y="188"/>
                    <a:pt x="313" y="188"/>
                  </a:cubicBezTo>
                  <a:cubicBezTo>
                    <a:pt x="319" y="191"/>
                    <a:pt x="324" y="194"/>
                    <a:pt x="329" y="198"/>
                  </a:cubicBezTo>
                  <a:cubicBezTo>
                    <a:pt x="339" y="189"/>
                    <a:pt x="339" y="189"/>
                    <a:pt x="339" y="189"/>
                  </a:cubicBezTo>
                  <a:cubicBezTo>
                    <a:pt x="351" y="201"/>
                    <a:pt x="351" y="201"/>
                    <a:pt x="351" y="201"/>
                  </a:cubicBezTo>
                  <a:cubicBezTo>
                    <a:pt x="342" y="211"/>
                    <a:pt x="342" y="211"/>
                    <a:pt x="342" y="211"/>
                  </a:cubicBezTo>
                  <a:cubicBezTo>
                    <a:pt x="346" y="216"/>
                    <a:pt x="349" y="221"/>
                    <a:pt x="352" y="226"/>
                  </a:cubicBezTo>
                  <a:cubicBezTo>
                    <a:pt x="365" y="221"/>
                    <a:pt x="365" y="221"/>
                    <a:pt x="365" y="221"/>
                  </a:cubicBezTo>
                  <a:cubicBezTo>
                    <a:pt x="372" y="237"/>
                    <a:pt x="372" y="237"/>
                    <a:pt x="372" y="237"/>
                  </a:cubicBezTo>
                  <a:cubicBezTo>
                    <a:pt x="359" y="243"/>
                    <a:pt x="359" y="243"/>
                    <a:pt x="359" y="243"/>
                  </a:cubicBezTo>
                  <a:cubicBezTo>
                    <a:pt x="361" y="249"/>
                    <a:pt x="362" y="255"/>
                    <a:pt x="362" y="261"/>
                  </a:cubicBezTo>
                  <a:cubicBezTo>
                    <a:pt x="377" y="261"/>
                    <a:pt x="377" y="261"/>
                    <a:pt x="377" y="261"/>
                  </a:cubicBezTo>
                  <a:cubicBezTo>
                    <a:pt x="377" y="278"/>
                    <a:pt x="377" y="278"/>
                    <a:pt x="377" y="278"/>
                  </a:cubicBezTo>
                  <a:cubicBezTo>
                    <a:pt x="362" y="278"/>
                    <a:pt x="362" y="278"/>
                    <a:pt x="362" y="278"/>
                  </a:cubicBezTo>
                  <a:cubicBezTo>
                    <a:pt x="361" y="285"/>
                    <a:pt x="360" y="291"/>
                    <a:pt x="358" y="297"/>
                  </a:cubicBezTo>
                  <a:lnTo>
                    <a:pt x="372" y="303"/>
                  </a:lnTo>
                  <a:close/>
                  <a:moveTo>
                    <a:pt x="465" y="270"/>
                  </a:moveTo>
                  <a:cubicBezTo>
                    <a:pt x="465" y="271"/>
                    <a:pt x="465" y="271"/>
                    <a:pt x="465" y="271"/>
                  </a:cubicBezTo>
                  <a:cubicBezTo>
                    <a:pt x="465" y="271"/>
                    <a:pt x="465" y="271"/>
                    <a:pt x="465" y="271"/>
                  </a:cubicBezTo>
                  <a:lnTo>
                    <a:pt x="465" y="27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3" name="Freeform 121"/>
            <p:cNvSpPr>
              <a:spLocks/>
            </p:cNvSpPr>
            <p:nvPr/>
          </p:nvSpPr>
          <p:spPr bwMode="auto">
            <a:xfrm>
              <a:off x="9401175" y="4703763"/>
              <a:ext cx="103188" cy="149225"/>
            </a:xfrm>
            <a:custGeom>
              <a:avLst/>
              <a:gdLst>
                <a:gd name="T0" fmla="*/ 0 w 65"/>
                <a:gd name="T1" fmla="*/ 0 h 94"/>
                <a:gd name="T2" fmla="*/ 65 w 65"/>
                <a:gd name="T3" fmla="*/ 0 h 94"/>
                <a:gd name="T4" fmla="*/ 65 w 65"/>
                <a:gd name="T5" fmla="*/ 14 h 94"/>
                <a:gd name="T6" fmla="*/ 17 w 65"/>
                <a:gd name="T7" fmla="*/ 14 h 94"/>
                <a:gd name="T8" fmla="*/ 17 w 65"/>
                <a:gd name="T9" fmla="*/ 39 h 94"/>
                <a:gd name="T10" fmla="*/ 64 w 65"/>
                <a:gd name="T11" fmla="*/ 39 h 94"/>
                <a:gd name="T12" fmla="*/ 64 w 65"/>
                <a:gd name="T13" fmla="*/ 53 h 94"/>
                <a:gd name="T14" fmla="*/ 17 w 65"/>
                <a:gd name="T15" fmla="*/ 53 h 94"/>
                <a:gd name="T16" fmla="*/ 17 w 65"/>
                <a:gd name="T17" fmla="*/ 80 h 94"/>
                <a:gd name="T18" fmla="*/ 65 w 65"/>
                <a:gd name="T19" fmla="*/ 80 h 94"/>
                <a:gd name="T20" fmla="*/ 65 w 65"/>
                <a:gd name="T21" fmla="*/ 94 h 94"/>
                <a:gd name="T22" fmla="*/ 0 w 65"/>
                <a:gd name="T23" fmla="*/ 94 h 94"/>
                <a:gd name="T24" fmla="*/ 0 w 65"/>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94">
                  <a:moveTo>
                    <a:pt x="0" y="0"/>
                  </a:moveTo>
                  <a:lnTo>
                    <a:pt x="65" y="0"/>
                  </a:lnTo>
                  <a:lnTo>
                    <a:pt x="65" y="14"/>
                  </a:lnTo>
                  <a:lnTo>
                    <a:pt x="17" y="14"/>
                  </a:lnTo>
                  <a:lnTo>
                    <a:pt x="17" y="39"/>
                  </a:lnTo>
                  <a:lnTo>
                    <a:pt x="64" y="39"/>
                  </a:lnTo>
                  <a:lnTo>
                    <a:pt x="64" y="53"/>
                  </a:lnTo>
                  <a:lnTo>
                    <a:pt x="17" y="53"/>
                  </a:lnTo>
                  <a:lnTo>
                    <a:pt x="17" y="80"/>
                  </a:lnTo>
                  <a:lnTo>
                    <a:pt x="65" y="80"/>
                  </a:lnTo>
                  <a:lnTo>
                    <a:pt x="65"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4" name="Freeform 122"/>
            <p:cNvSpPr>
              <a:spLocks noEditPoints="1"/>
            </p:cNvSpPr>
            <p:nvPr/>
          </p:nvSpPr>
          <p:spPr bwMode="auto">
            <a:xfrm>
              <a:off x="9532938" y="4700588"/>
              <a:ext cx="152400" cy="160338"/>
            </a:xfrm>
            <a:custGeom>
              <a:avLst/>
              <a:gdLst>
                <a:gd name="T0" fmla="*/ 84 w 96"/>
                <a:gd name="T1" fmla="*/ 83 h 101"/>
                <a:gd name="T2" fmla="*/ 92 w 96"/>
                <a:gd name="T3" fmla="*/ 92 h 101"/>
                <a:gd name="T4" fmla="*/ 80 w 96"/>
                <a:gd name="T5" fmla="*/ 101 h 101"/>
                <a:gd name="T6" fmla="*/ 72 w 96"/>
                <a:gd name="T7" fmla="*/ 92 h 101"/>
                <a:gd name="T8" fmla="*/ 48 w 96"/>
                <a:gd name="T9" fmla="*/ 98 h 101"/>
                <a:gd name="T10" fmla="*/ 0 w 96"/>
                <a:gd name="T11" fmla="*/ 49 h 101"/>
                <a:gd name="T12" fmla="*/ 48 w 96"/>
                <a:gd name="T13" fmla="*/ 0 h 101"/>
                <a:gd name="T14" fmla="*/ 96 w 96"/>
                <a:gd name="T15" fmla="*/ 49 h 101"/>
                <a:gd name="T16" fmla="*/ 84 w 96"/>
                <a:gd name="T17" fmla="*/ 83 h 101"/>
                <a:gd name="T18" fmla="*/ 62 w 96"/>
                <a:gd name="T19" fmla="*/ 80 h 101"/>
                <a:gd name="T20" fmla="*/ 50 w 96"/>
                <a:gd name="T21" fmla="*/ 67 h 101"/>
                <a:gd name="T22" fmla="*/ 61 w 96"/>
                <a:gd name="T23" fmla="*/ 58 h 101"/>
                <a:gd name="T24" fmla="*/ 73 w 96"/>
                <a:gd name="T25" fmla="*/ 71 h 101"/>
                <a:gd name="T26" fmla="*/ 79 w 96"/>
                <a:gd name="T27" fmla="*/ 49 h 101"/>
                <a:gd name="T28" fmla="*/ 48 w 96"/>
                <a:gd name="T29" fmla="*/ 15 h 101"/>
                <a:gd name="T30" fmla="*/ 17 w 96"/>
                <a:gd name="T31" fmla="*/ 49 h 101"/>
                <a:gd name="T32" fmla="*/ 48 w 96"/>
                <a:gd name="T33" fmla="*/ 83 h 101"/>
                <a:gd name="T34" fmla="*/ 62 w 96"/>
                <a:gd name="T35" fmla="*/ 8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01">
                  <a:moveTo>
                    <a:pt x="84" y="83"/>
                  </a:moveTo>
                  <a:cubicBezTo>
                    <a:pt x="92" y="92"/>
                    <a:pt x="92" y="92"/>
                    <a:pt x="92" y="92"/>
                  </a:cubicBezTo>
                  <a:cubicBezTo>
                    <a:pt x="80" y="101"/>
                    <a:pt x="80" y="101"/>
                    <a:pt x="80" y="101"/>
                  </a:cubicBezTo>
                  <a:cubicBezTo>
                    <a:pt x="72" y="92"/>
                    <a:pt x="72" y="92"/>
                    <a:pt x="72" y="92"/>
                  </a:cubicBezTo>
                  <a:cubicBezTo>
                    <a:pt x="65" y="96"/>
                    <a:pt x="57" y="98"/>
                    <a:pt x="48" y="98"/>
                  </a:cubicBezTo>
                  <a:cubicBezTo>
                    <a:pt x="20" y="98"/>
                    <a:pt x="0" y="77"/>
                    <a:pt x="0" y="49"/>
                  </a:cubicBezTo>
                  <a:cubicBezTo>
                    <a:pt x="0" y="21"/>
                    <a:pt x="20" y="0"/>
                    <a:pt x="48" y="0"/>
                  </a:cubicBezTo>
                  <a:cubicBezTo>
                    <a:pt x="76" y="0"/>
                    <a:pt x="96" y="21"/>
                    <a:pt x="96" y="49"/>
                  </a:cubicBezTo>
                  <a:cubicBezTo>
                    <a:pt x="96" y="63"/>
                    <a:pt x="92" y="74"/>
                    <a:pt x="84" y="83"/>
                  </a:cubicBezTo>
                  <a:close/>
                  <a:moveTo>
                    <a:pt x="62" y="80"/>
                  </a:moveTo>
                  <a:cubicBezTo>
                    <a:pt x="50" y="67"/>
                    <a:pt x="50" y="67"/>
                    <a:pt x="50" y="67"/>
                  </a:cubicBezTo>
                  <a:cubicBezTo>
                    <a:pt x="61" y="58"/>
                    <a:pt x="61" y="58"/>
                    <a:pt x="61" y="58"/>
                  </a:cubicBezTo>
                  <a:cubicBezTo>
                    <a:pt x="73" y="71"/>
                    <a:pt x="73" y="71"/>
                    <a:pt x="73" y="71"/>
                  </a:cubicBezTo>
                  <a:cubicBezTo>
                    <a:pt x="77" y="65"/>
                    <a:pt x="79" y="57"/>
                    <a:pt x="79" y="49"/>
                  </a:cubicBezTo>
                  <a:cubicBezTo>
                    <a:pt x="79" y="30"/>
                    <a:pt x="67" y="15"/>
                    <a:pt x="48" y="15"/>
                  </a:cubicBezTo>
                  <a:cubicBezTo>
                    <a:pt x="29" y="15"/>
                    <a:pt x="17" y="30"/>
                    <a:pt x="17" y="49"/>
                  </a:cubicBezTo>
                  <a:cubicBezTo>
                    <a:pt x="17" y="68"/>
                    <a:pt x="29" y="83"/>
                    <a:pt x="48" y="83"/>
                  </a:cubicBezTo>
                  <a:cubicBezTo>
                    <a:pt x="53" y="83"/>
                    <a:pt x="58" y="82"/>
                    <a:pt x="62" y="80"/>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5" name="Freeform 123"/>
            <p:cNvSpPr>
              <a:spLocks/>
            </p:cNvSpPr>
            <p:nvPr/>
          </p:nvSpPr>
          <p:spPr bwMode="auto">
            <a:xfrm>
              <a:off x="9720263" y="4703763"/>
              <a:ext cx="128588" cy="152400"/>
            </a:xfrm>
            <a:custGeom>
              <a:avLst/>
              <a:gdLst>
                <a:gd name="T0" fmla="*/ 0 w 81"/>
                <a:gd name="T1" fmla="*/ 0 h 96"/>
                <a:gd name="T2" fmla="*/ 17 w 81"/>
                <a:gd name="T3" fmla="*/ 0 h 96"/>
                <a:gd name="T4" fmla="*/ 17 w 81"/>
                <a:gd name="T5" fmla="*/ 56 h 96"/>
                <a:gd name="T6" fmla="*/ 41 w 81"/>
                <a:gd name="T7" fmla="*/ 81 h 96"/>
                <a:gd name="T8" fmla="*/ 65 w 81"/>
                <a:gd name="T9" fmla="*/ 56 h 96"/>
                <a:gd name="T10" fmla="*/ 65 w 81"/>
                <a:gd name="T11" fmla="*/ 0 h 96"/>
                <a:gd name="T12" fmla="*/ 81 w 81"/>
                <a:gd name="T13" fmla="*/ 0 h 96"/>
                <a:gd name="T14" fmla="*/ 81 w 81"/>
                <a:gd name="T15" fmla="*/ 57 h 96"/>
                <a:gd name="T16" fmla="*/ 41 w 81"/>
                <a:gd name="T17" fmla="*/ 96 h 96"/>
                <a:gd name="T18" fmla="*/ 0 w 81"/>
                <a:gd name="T19" fmla="*/ 57 h 96"/>
                <a:gd name="T20" fmla="*/ 0 w 81"/>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6">
                  <a:moveTo>
                    <a:pt x="0" y="0"/>
                  </a:moveTo>
                  <a:cubicBezTo>
                    <a:pt x="17" y="0"/>
                    <a:pt x="17" y="0"/>
                    <a:pt x="17" y="0"/>
                  </a:cubicBezTo>
                  <a:cubicBezTo>
                    <a:pt x="17" y="56"/>
                    <a:pt x="17" y="56"/>
                    <a:pt x="17" y="56"/>
                  </a:cubicBezTo>
                  <a:cubicBezTo>
                    <a:pt x="17" y="71"/>
                    <a:pt x="25" y="81"/>
                    <a:pt x="41" y="81"/>
                  </a:cubicBezTo>
                  <a:cubicBezTo>
                    <a:pt x="56" y="81"/>
                    <a:pt x="65" y="71"/>
                    <a:pt x="65" y="56"/>
                  </a:cubicBezTo>
                  <a:cubicBezTo>
                    <a:pt x="65" y="0"/>
                    <a:pt x="65" y="0"/>
                    <a:pt x="65" y="0"/>
                  </a:cubicBezTo>
                  <a:cubicBezTo>
                    <a:pt x="81" y="0"/>
                    <a:pt x="81" y="0"/>
                    <a:pt x="81" y="0"/>
                  </a:cubicBezTo>
                  <a:cubicBezTo>
                    <a:pt x="81" y="57"/>
                    <a:pt x="81" y="57"/>
                    <a:pt x="81" y="57"/>
                  </a:cubicBezTo>
                  <a:cubicBezTo>
                    <a:pt x="81" y="80"/>
                    <a:pt x="68" y="96"/>
                    <a:pt x="41" y="96"/>
                  </a:cubicBezTo>
                  <a:cubicBezTo>
                    <a:pt x="13" y="96"/>
                    <a:pt x="0" y="80"/>
                    <a:pt x="0" y="57"/>
                  </a:cubicBez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6" name="Rectangle 124"/>
            <p:cNvSpPr>
              <a:spLocks noChangeArrowheads="1"/>
            </p:cNvSpPr>
            <p:nvPr/>
          </p:nvSpPr>
          <p:spPr bwMode="auto">
            <a:xfrm>
              <a:off x="9890125" y="4703763"/>
              <a:ext cx="26988" cy="149225"/>
            </a:xfrm>
            <a:prstGeom prst="rect">
              <a:avLst/>
            </a:prstGeom>
            <a:solidFill>
              <a:srgbClr val="0025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7" name="Freeform 125"/>
            <p:cNvSpPr>
              <a:spLocks noEditPoints="1"/>
            </p:cNvSpPr>
            <p:nvPr/>
          </p:nvSpPr>
          <p:spPr bwMode="auto">
            <a:xfrm>
              <a:off x="9956800" y="4703763"/>
              <a:ext cx="115888" cy="149225"/>
            </a:xfrm>
            <a:custGeom>
              <a:avLst/>
              <a:gdLst>
                <a:gd name="T0" fmla="*/ 0 w 73"/>
                <a:gd name="T1" fmla="*/ 0 h 94"/>
                <a:gd name="T2" fmla="*/ 42 w 73"/>
                <a:gd name="T3" fmla="*/ 0 h 94"/>
                <a:gd name="T4" fmla="*/ 73 w 73"/>
                <a:gd name="T5" fmla="*/ 29 h 94"/>
                <a:gd name="T6" fmla="*/ 42 w 73"/>
                <a:gd name="T7" fmla="*/ 59 h 94"/>
                <a:gd name="T8" fmla="*/ 17 w 73"/>
                <a:gd name="T9" fmla="*/ 59 h 94"/>
                <a:gd name="T10" fmla="*/ 17 w 73"/>
                <a:gd name="T11" fmla="*/ 94 h 94"/>
                <a:gd name="T12" fmla="*/ 0 w 73"/>
                <a:gd name="T13" fmla="*/ 94 h 94"/>
                <a:gd name="T14" fmla="*/ 0 w 73"/>
                <a:gd name="T15" fmla="*/ 0 h 94"/>
                <a:gd name="T16" fmla="*/ 40 w 73"/>
                <a:gd name="T17" fmla="*/ 14 h 94"/>
                <a:gd name="T18" fmla="*/ 17 w 73"/>
                <a:gd name="T19" fmla="*/ 14 h 94"/>
                <a:gd name="T20" fmla="*/ 17 w 73"/>
                <a:gd name="T21" fmla="*/ 44 h 94"/>
                <a:gd name="T22" fmla="*/ 40 w 73"/>
                <a:gd name="T23" fmla="*/ 44 h 94"/>
                <a:gd name="T24" fmla="*/ 56 w 73"/>
                <a:gd name="T25" fmla="*/ 29 h 94"/>
                <a:gd name="T26" fmla="*/ 40 w 73"/>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94">
                  <a:moveTo>
                    <a:pt x="0" y="0"/>
                  </a:moveTo>
                  <a:cubicBezTo>
                    <a:pt x="42" y="0"/>
                    <a:pt x="42" y="0"/>
                    <a:pt x="42" y="0"/>
                  </a:cubicBezTo>
                  <a:cubicBezTo>
                    <a:pt x="62" y="0"/>
                    <a:pt x="73" y="14"/>
                    <a:pt x="73" y="29"/>
                  </a:cubicBezTo>
                  <a:cubicBezTo>
                    <a:pt x="73" y="45"/>
                    <a:pt x="61" y="59"/>
                    <a:pt x="42" y="59"/>
                  </a:cubicBezTo>
                  <a:cubicBezTo>
                    <a:pt x="17" y="59"/>
                    <a:pt x="17" y="59"/>
                    <a:pt x="17" y="59"/>
                  </a:cubicBezTo>
                  <a:cubicBezTo>
                    <a:pt x="17" y="94"/>
                    <a:pt x="17" y="94"/>
                    <a:pt x="17" y="94"/>
                  </a:cubicBezTo>
                  <a:cubicBezTo>
                    <a:pt x="0" y="94"/>
                    <a:pt x="0" y="94"/>
                    <a:pt x="0" y="94"/>
                  </a:cubicBezTo>
                  <a:lnTo>
                    <a:pt x="0" y="0"/>
                  </a:lnTo>
                  <a:close/>
                  <a:moveTo>
                    <a:pt x="40" y="14"/>
                  </a:moveTo>
                  <a:cubicBezTo>
                    <a:pt x="17" y="14"/>
                    <a:pt x="17" y="14"/>
                    <a:pt x="17" y="14"/>
                  </a:cubicBezTo>
                  <a:cubicBezTo>
                    <a:pt x="17" y="44"/>
                    <a:pt x="17" y="44"/>
                    <a:pt x="17" y="44"/>
                  </a:cubicBezTo>
                  <a:cubicBezTo>
                    <a:pt x="40" y="44"/>
                    <a:pt x="40" y="44"/>
                    <a:pt x="40" y="44"/>
                  </a:cubicBezTo>
                  <a:cubicBezTo>
                    <a:pt x="49" y="44"/>
                    <a:pt x="56" y="39"/>
                    <a:pt x="56" y="29"/>
                  </a:cubicBezTo>
                  <a:cubicBezTo>
                    <a:pt x="56" y="20"/>
                    <a:pt x="49" y="14"/>
                    <a:pt x="40" y="1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8" name="Freeform 126"/>
            <p:cNvSpPr>
              <a:spLocks noEditPoints="1"/>
            </p:cNvSpPr>
            <p:nvPr/>
          </p:nvSpPr>
          <p:spPr bwMode="auto">
            <a:xfrm>
              <a:off x="10102850" y="4703763"/>
              <a:ext cx="114300" cy="149225"/>
            </a:xfrm>
            <a:custGeom>
              <a:avLst/>
              <a:gdLst>
                <a:gd name="T0" fmla="*/ 0 w 72"/>
                <a:gd name="T1" fmla="*/ 0 h 94"/>
                <a:gd name="T2" fmla="*/ 41 w 72"/>
                <a:gd name="T3" fmla="*/ 0 h 94"/>
                <a:gd name="T4" fmla="*/ 72 w 72"/>
                <a:gd name="T5" fmla="*/ 29 h 94"/>
                <a:gd name="T6" fmla="*/ 41 w 72"/>
                <a:gd name="T7" fmla="*/ 59 h 94"/>
                <a:gd name="T8" fmla="*/ 16 w 72"/>
                <a:gd name="T9" fmla="*/ 59 h 94"/>
                <a:gd name="T10" fmla="*/ 16 w 72"/>
                <a:gd name="T11" fmla="*/ 94 h 94"/>
                <a:gd name="T12" fmla="*/ 0 w 72"/>
                <a:gd name="T13" fmla="*/ 94 h 94"/>
                <a:gd name="T14" fmla="*/ 0 w 72"/>
                <a:gd name="T15" fmla="*/ 0 h 94"/>
                <a:gd name="T16" fmla="*/ 39 w 72"/>
                <a:gd name="T17" fmla="*/ 14 h 94"/>
                <a:gd name="T18" fmla="*/ 16 w 72"/>
                <a:gd name="T19" fmla="*/ 14 h 94"/>
                <a:gd name="T20" fmla="*/ 16 w 72"/>
                <a:gd name="T21" fmla="*/ 44 h 94"/>
                <a:gd name="T22" fmla="*/ 39 w 72"/>
                <a:gd name="T23" fmla="*/ 44 h 94"/>
                <a:gd name="T24" fmla="*/ 55 w 72"/>
                <a:gd name="T25" fmla="*/ 29 h 94"/>
                <a:gd name="T26" fmla="*/ 39 w 72"/>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94">
                  <a:moveTo>
                    <a:pt x="0" y="0"/>
                  </a:moveTo>
                  <a:cubicBezTo>
                    <a:pt x="41" y="0"/>
                    <a:pt x="41" y="0"/>
                    <a:pt x="41" y="0"/>
                  </a:cubicBezTo>
                  <a:cubicBezTo>
                    <a:pt x="61" y="0"/>
                    <a:pt x="72" y="14"/>
                    <a:pt x="72" y="29"/>
                  </a:cubicBezTo>
                  <a:cubicBezTo>
                    <a:pt x="72" y="45"/>
                    <a:pt x="61" y="59"/>
                    <a:pt x="41" y="59"/>
                  </a:cubicBezTo>
                  <a:cubicBezTo>
                    <a:pt x="16" y="59"/>
                    <a:pt x="16" y="59"/>
                    <a:pt x="16" y="59"/>
                  </a:cubicBezTo>
                  <a:cubicBezTo>
                    <a:pt x="16" y="94"/>
                    <a:pt x="16" y="94"/>
                    <a:pt x="16" y="94"/>
                  </a:cubicBezTo>
                  <a:cubicBezTo>
                    <a:pt x="0" y="94"/>
                    <a:pt x="0" y="94"/>
                    <a:pt x="0" y="94"/>
                  </a:cubicBezTo>
                  <a:lnTo>
                    <a:pt x="0" y="0"/>
                  </a:lnTo>
                  <a:close/>
                  <a:moveTo>
                    <a:pt x="39" y="14"/>
                  </a:moveTo>
                  <a:cubicBezTo>
                    <a:pt x="16" y="14"/>
                    <a:pt x="16" y="14"/>
                    <a:pt x="16" y="14"/>
                  </a:cubicBezTo>
                  <a:cubicBezTo>
                    <a:pt x="16" y="44"/>
                    <a:pt x="16" y="44"/>
                    <a:pt x="16" y="44"/>
                  </a:cubicBezTo>
                  <a:cubicBezTo>
                    <a:pt x="39" y="44"/>
                    <a:pt x="39" y="44"/>
                    <a:pt x="39" y="44"/>
                  </a:cubicBezTo>
                  <a:cubicBezTo>
                    <a:pt x="48" y="44"/>
                    <a:pt x="55" y="39"/>
                    <a:pt x="55" y="29"/>
                  </a:cubicBezTo>
                  <a:cubicBezTo>
                    <a:pt x="55" y="20"/>
                    <a:pt x="48" y="14"/>
                    <a:pt x="39" y="1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9" name="Freeform 127"/>
            <p:cNvSpPr>
              <a:spLocks/>
            </p:cNvSpPr>
            <p:nvPr/>
          </p:nvSpPr>
          <p:spPr bwMode="auto">
            <a:xfrm>
              <a:off x="10247313" y="4703763"/>
              <a:ext cx="103188" cy="149225"/>
            </a:xfrm>
            <a:custGeom>
              <a:avLst/>
              <a:gdLst>
                <a:gd name="T0" fmla="*/ 0 w 65"/>
                <a:gd name="T1" fmla="*/ 0 h 94"/>
                <a:gd name="T2" fmla="*/ 65 w 65"/>
                <a:gd name="T3" fmla="*/ 0 h 94"/>
                <a:gd name="T4" fmla="*/ 65 w 65"/>
                <a:gd name="T5" fmla="*/ 14 h 94"/>
                <a:gd name="T6" fmla="*/ 17 w 65"/>
                <a:gd name="T7" fmla="*/ 14 h 94"/>
                <a:gd name="T8" fmla="*/ 17 w 65"/>
                <a:gd name="T9" fmla="*/ 39 h 94"/>
                <a:gd name="T10" fmla="*/ 64 w 65"/>
                <a:gd name="T11" fmla="*/ 39 h 94"/>
                <a:gd name="T12" fmla="*/ 64 w 65"/>
                <a:gd name="T13" fmla="*/ 53 h 94"/>
                <a:gd name="T14" fmla="*/ 17 w 65"/>
                <a:gd name="T15" fmla="*/ 53 h 94"/>
                <a:gd name="T16" fmla="*/ 17 w 65"/>
                <a:gd name="T17" fmla="*/ 80 h 94"/>
                <a:gd name="T18" fmla="*/ 65 w 65"/>
                <a:gd name="T19" fmla="*/ 80 h 94"/>
                <a:gd name="T20" fmla="*/ 65 w 65"/>
                <a:gd name="T21" fmla="*/ 94 h 94"/>
                <a:gd name="T22" fmla="*/ 0 w 65"/>
                <a:gd name="T23" fmla="*/ 94 h 94"/>
                <a:gd name="T24" fmla="*/ 0 w 65"/>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94">
                  <a:moveTo>
                    <a:pt x="0" y="0"/>
                  </a:moveTo>
                  <a:lnTo>
                    <a:pt x="65" y="0"/>
                  </a:lnTo>
                  <a:lnTo>
                    <a:pt x="65" y="14"/>
                  </a:lnTo>
                  <a:lnTo>
                    <a:pt x="17" y="14"/>
                  </a:lnTo>
                  <a:lnTo>
                    <a:pt x="17" y="39"/>
                  </a:lnTo>
                  <a:lnTo>
                    <a:pt x="64" y="39"/>
                  </a:lnTo>
                  <a:lnTo>
                    <a:pt x="64" y="53"/>
                  </a:lnTo>
                  <a:lnTo>
                    <a:pt x="17" y="53"/>
                  </a:lnTo>
                  <a:lnTo>
                    <a:pt x="17" y="80"/>
                  </a:lnTo>
                  <a:lnTo>
                    <a:pt x="65" y="80"/>
                  </a:lnTo>
                  <a:lnTo>
                    <a:pt x="65"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0" name="Freeform 128"/>
            <p:cNvSpPr>
              <a:spLocks noEditPoints="1"/>
            </p:cNvSpPr>
            <p:nvPr/>
          </p:nvSpPr>
          <p:spPr bwMode="auto">
            <a:xfrm>
              <a:off x="10387013" y="4703763"/>
              <a:ext cx="133350" cy="149225"/>
            </a:xfrm>
            <a:custGeom>
              <a:avLst/>
              <a:gdLst>
                <a:gd name="T0" fmla="*/ 0 w 84"/>
                <a:gd name="T1" fmla="*/ 0 h 94"/>
                <a:gd name="T2" fmla="*/ 35 w 84"/>
                <a:gd name="T3" fmla="*/ 0 h 94"/>
                <a:gd name="T4" fmla="*/ 84 w 84"/>
                <a:gd name="T5" fmla="*/ 47 h 94"/>
                <a:gd name="T6" fmla="*/ 35 w 84"/>
                <a:gd name="T7" fmla="*/ 94 h 94"/>
                <a:gd name="T8" fmla="*/ 0 w 84"/>
                <a:gd name="T9" fmla="*/ 94 h 94"/>
                <a:gd name="T10" fmla="*/ 0 w 84"/>
                <a:gd name="T11" fmla="*/ 0 h 94"/>
                <a:gd name="T12" fmla="*/ 35 w 84"/>
                <a:gd name="T13" fmla="*/ 80 h 94"/>
                <a:gd name="T14" fmla="*/ 67 w 84"/>
                <a:gd name="T15" fmla="*/ 47 h 94"/>
                <a:gd name="T16" fmla="*/ 35 w 84"/>
                <a:gd name="T17" fmla="*/ 14 h 94"/>
                <a:gd name="T18" fmla="*/ 16 w 84"/>
                <a:gd name="T19" fmla="*/ 14 h 94"/>
                <a:gd name="T20" fmla="*/ 16 w 84"/>
                <a:gd name="T21" fmla="*/ 80 h 94"/>
                <a:gd name="T22" fmla="*/ 35 w 84"/>
                <a:gd name="T23"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4">
                  <a:moveTo>
                    <a:pt x="0" y="0"/>
                  </a:moveTo>
                  <a:cubicBezTo>
                    <a:pt x="35" y="0"/>
                    <a:pt x="35" y="0"/>
                    <a:pt x="35" y="0"/>
                  </a:cubicBezTo>
                  <a:cubicBezTo>
                    <a:pt x="64" y="0"/>
                    <a:pt x="84" y="19"/>
                    <a:pt x="84" y="47"/>
                  </a:cubicBezTo>
                  <a:cubicBezTo>
                    <a:pt x="84" y="75"/>
                    <a:pt x="64" y="94"/>
                    <a:pt x="35" y="94"/>
                  </a:cubicBezTo>
                  <a:cubicBezTo>
                    <a:pt x="0" y="94"/>
                    <a:pt x="0" y="94"/>
                    <a:pt x="0" y="94"/>
                  </a:cubicBezTo>
                  <a:lnTo>
                    <a:pt x="0" y="0"/>
                  </a:lnTo>
                  <a:close/>
                  <a:moveTo>
                    <a:pt x="35" y="80"/>
                  </a:moveTo>
                  <a:cubicBezTo>
                    <a:pt x="55" y="80"/>
                    <a:pt x="67" y="65"/>
                    <a:pt x="67" y="47"/>
                  </a:cubicBezTo>
                  <a:cubicBezTo>
                    <a:pt x="67" y="29"/>
                    <a:pt x="56" y="14"/>
                    <a:pt x="35" y="14"/>
                  </a:cubicBezTo>
                  <a:cubicBezTo>
                    <a:pt x="16" y="14"/>
                    <a:pt x="16" y="14"/>
                    <a:pt x="16" y="14"/>
                  </a:cubicBezTo>
                  <a:cubicBezTo>
                    <a:pt x="16" y="80"/>
                    <a:pt x="16" y="80"/>
                    <a:pt x="16" y="80"/>
                  </a:cubicBezTo>
                  <a:lnTo>
                    <a:pt x="35" y="8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1" name="Freeform 129"/>
            <p:cNvSpPr>
              <a:spLocks/>
            </p:cNvSpPr>
            <p:nvPr/>
          </p:nvSpPr>
          <p:spPr bwMode="auto">
            <a:xfrm>
              <a:off x="9415463" y="4941888"/>
              <a:ext cx="115888" cy="149225"/>
            </a:xfrm>
            <a:custGeom>
              <a:avLst/>
              <a:gdLst>
                <a:gd name="T0" fmla="*/ 28 w 73"/>
                <a:gd name="T1" fmla="*/ 14 h 94"/>
                <a:gd name="T2" fmla="*/ 0 w 73"/>
                <a:gd name="T3" fmla="*/ 14 h 94"/>
                <a:gd name="T4" fmla="*/ 0 w 73"/>
                <a:gd name="T5" fmla="*/ 0 h 94"/>
                <a:gd name="T6" fmla="*/ 73 w 73"/>
                <a:gd name="T7" fmla="*/ 0 h 94"/>
                <a:gd name="T8" fmla="*/ 73 w 73"/>
                <a:gd name="T9" fmla="*/ 14 h 94"/>
                <a:gd name="T10" fmla="*/ 45 w 73"/>
                <a:gd name="T11" fmla="*/ 14 h 94"/>
                <a:gd name="T12" fmla="*/ 45 w 73"/>
                <a:gd name="T13" fmla="*/ 94 h 94"/>
                <a:gd name="T14" fmla="*/ 28 w 73"/>
                <a:gd name="T15" fmla="*/ 94 h 94"/>
                <a:gd name="T16" fmla="*/ 28 w 73"/>
                <a:gd name="T1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4">
                  <a:moveTo>
                    <a:pt x="28" y="14"/>
                  </a:moveTo>
                  <a:lnTo>
                    <a:pt x="0" y="14"/>
                  </a:lnTo>
                  <a:lnTo>
                    <a:pt x="0" y="0"/>
                  </a:lnTo>
                  <a:lnTo>
                    <a:pt x="73" y="0"/>
                  </a:lnTo>
                  <a:lnTo>
                    <a:pt x="73" y="14"/>
                  </a:lnTo>
                  <a:lnTo>
                    <a:pt x="45" y="14"/>
                  </a:lnTo>
                  <a:lnTo>
                    <a:pt x="45" y="94"/>
                  </a:lnTo>
                  <a:lnTo>
                    <a:pt x="28" y="94"/>
                  </a:lnTo>
                  <a:lnTo>
                    <a:pt x="28" y="14"/>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2" name="Freeform 130"/>
            <p:cNvSpPr>
              <a:spLocks noEditPoints="1"/>
            </p:cNvSpPr>
            <p:nvPr/>
          </p:nvSpPr>
          <p:spPr bwMode="auto">
            <a:xfrm>
              <a:off x="9550400" y="4938713"/>
              <a:ext cx="153988" cy="155575"/>
            </a:xfrm>
            <a:custGeom>
              <a:avLst/>
              <a:gdLst>
                <a:gd name="T0" fmla="*/ 48 w 97"/>
                <a:gd name="T1" fmla="*/ 0 h 98"/>
                <a:gd name="T2" fmla="*/ 97 w 97"/>
                <a:gd name="T3" fmla="*/ 49 h 98"/>
                <a:gd name="T4" fmla="*/ 48 w 97"/>
                <a:gd name="T5" fmla="*/ 98 h 98"/>
                <a:gd name="T6" fmla="*/ 0 w 97"/>
                <a:gd name="T7" fmla="*/ 49 h 98"/>
                <a:gd name="T8" fmla="*/ 48 w 97"/>
                <a:gd name="T9" fmla="*/ 0 h 98"/>
                <a:gd name="T10" fmla="*/ 48 w 97"/>
                <a:gd name="T11" fmla="*/ 15 h 98"/>
                <a:gd name="T12" fmla="*/ 17 w 97"/>
                <a:gd name="T13" fmla="*/ 49 h 98"/>
                <a:gd name="T14" fmla="*/ 48 w 97"/>
                <a:gd name="T15" fmla="*/ 83 h 98"/>
                <a:gd name="T16" fmla="*/ 80 w 97"/>
                <a:gd name="T17" fmla="*/ 49 h 98"/>
                <a:gd name="T18" fmla="*/ 48 w 97"/>
                <a:gd name="T19" fmla="*/ 1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48" y="0"/>
                  </a:moveTo>
                  <a:cubicBezTo>
                    <a:pt x="77" y="0"/>
                    <a:pt x="97" y="21"/>
                    <a:pt x="97" y="49"/>
                  </a:cubicBezTo>
                  <a:cubicBezTo>
                    <a:pt x="97" y="77"/>
                    <a:pt x="77" y="98"/>
                    <a:pt x="48" y="98"/>
                  </a:cubicBezTo>
                  <a:cubicBezTo>
                    <a:pt x="20" y="98"/>
                    <a:pt x="0" y="77"/>
                    <a:pt x="0" y="49"/>
                  </a:cubicBezTo>
                  <a:cubicBezTo>
                    <a:pt x="0" y="21"/>
                    <a:pt x="20" y="0"/>
                    <a:pt x="48" y="0"/>
                  </a:cubicBezTo>
                  <a:close/>
                  <a:moveTo>
                    <a:pt x="48" y="15"/>
                  </a:moveTo>
                  <a:cubicBezTo>
                    <a:pt x="29" y="15"/>
                    <a:pt x="17" y="29"/>
                    <a:pt x="17" y="49"/>
                  </a:cubicBezTo>
                  <a:cubicBezTo>
                    <a:pt x="17" y="68"/>
                    <a:pt x="29" y="83"/>
                    <a:pt x="48" y="83"/>
                  </a:cubicBezTo>
                  <a:cubicBezTo>
                    <a:pt x="67" y="83"/>
                    <a:pt x="80" y="68"/>
                    <a:pt x="80" y="49"/>
                  </a:cubicBezTo>
                  <a:cubicBezTo>
                    <a:pt x="80" y="29"/>
                    <a:pt x="67" y="15"/>
                    <a:pt x="48"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3" name="Freeform 131"/>
            <p:cNvSpPr>
              <a:spLocks/>
            </p:cNvSpPr>
            <p:nvPr/>
          </p:nvSpPr>
          <p:spPr bwMode="auto">
            <a:xfrm>
              <a:off x="9794875" y="4938713"/>
              <a:ext cx="119063" cy="155575"/>
            </a:xfrm>
            <a:custGeom>
              <a:avLst/>
              <a:gdLst>
                <a:gd name="T0" fmla="*/ 9 w 75"/>
                <a:gd name="T1" fmla="*/ 70 h 98"/>
                <a:gd name="T2" fmla="*/ 39 w 75"/>
                <a:gd name="T3" fmla="*/ 83 h 98"/>
                <a:gd name="T4" fmla="*/ 58 w 75"/>
                <a:gd name="T5" fmla="*/ 70 h 98"/>
                <a:gd name="T6" fmla="*/ 37 w 75"/>
                <a:gd name="T7" fmla="*/ 56 h 98"/>
                <a:gd name="T8" fmla="*/ 3 w 75"/>
                <a:gd name="T9" fmla="*/ 28 h 98"/>
                <a:gd name="T10" fmla="*/ 37 w 75"/>
                <a:gd name="T11" fmla="*/ 0 h 98"/>
                <a:gd name="T12" fmla="*/ 73 w 75"/>
                <a:gd name="T13" fmla="*/ 13 h 98"/>
                <a:gd name="T14" fmla="*/ 63 w 75"/>
                <a:gd name="T15" fmla="*/ 26 h 98"/>
                <a:gd name="T16" fmla="*/ 36 w 75"/>
                <a:gd name="T17" fmla="*/ 15 h 98"/>
                <a:gd name="T18" fmla="*/ 20 w 75"/>
                <a:gd name="T19" fmla="*/ 27 h 98"/>
                <a:gd name="T20" fmla="*/ 41 w 75"/>
                <a:gd name="T21" fmla="*/ 39 h 98"/>
                <a:gd name="T22" fmla="*/ 75 w 75"/>
                <a:gd name="T23" fmla="*/ 68 h 98"/>
                <a:gd name="T24" fmla="*/ 38 w 75"/>
                <a:gd name="T25" fmla="*/ 98 h 98"/>
                <a:gd name="T26" fmla="*/ 0 w 75"/>
                <a:gd name="T27" fmla="*/ 83 h 98"/>
                <a:gd name="T28" fmla="*/ 9 w 75"/>
                <a:gd name="T29"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98">
                  <a:moveTo>
                    <a:pt x="9" y="70"/>
                  </a:moveTo>
                  <a:cubicBezTo>
                    <a:pt x="16" y="77"/>
                    <a:pt x="26" y="83"/>
                    <a:pt x="39" y="83"/>
                  </a:cubicBezTo>
                  <a:cubicBezTo>
                    <a:pt x="53" y="83"/>
                    <a:pt x="58" y="76"/>
                    <a:pt x="58" y="70"/>
                  </a:cubicBezTo>
                  <a:cubicBezTo>
                    <a:pt x="58" y="62"/>
                    <a:pt x="48" y="59"/>
                    <a:pt x="37" y="56"/>
                  </a:cubicBezTo>
                  <a:cubicBezTo>
                    <a:pt x="21" y="52"/>
                    <a:pt x="3" y="48"/>
                    <a:pt x="3" y="28"/>
                  </a:cubicBezTo>
                  <a:cubicBezTo>
                    <a:pt x="3" y="12"/>
                    <a:pt x="17" y="0"/>
                    <a:pt x="37" y="0"/>
                  </a:cubicBezTo>
                  <a:cubicBezTo>
                    <a:pt x="52" y="0"/>
                    <a:pt x="64" y="5"/>
                    <a:pt x="73" y="13"/>
                  </a:cubicBezTo>
                  <a:cubicBezTo>
                    <a:pt x="63" y="26"/>
                    <a:pt x="63" y="26"/>
                    <a:pt x="63" y="26"/>
                  </a:cubicBezTo>
                  <a:cubicBezTo>
                    <a:pt x="56" y="18"/>
                    <a:pt x="46" y="15"/>
                    <a:pt x="36" y="15"/>
                  </a:cubicBezTo>
                  <a:cubicBezTo>
                    <a:pt x="26" y="15"/>
                    <a:pt x="20" y="20"/>
                    <a:pt x="20" y="27"/>
                  </a:cubicBezTo>
                  <a:cubicBezTo>
                    <a:pt x="20" y="34"/>
                    <a:pt x="30" y="36"/>
                    <a:pt x="41" y="39"/>
                  </a:cubicBezTo>
                  <a:cubicBezTo>
                    <a:pt x="56" y="43"/>
                    <a:pt x="75" y="48"/>
                    <a:pt x="75" y="68"/>
                  </a:cubicBezTo>
                  <a:cubicBezTo>
                    <a:pt x="75" y="84"/>
                    <a:pt x="64" y="98"/>
                    <a:pt x="38" y="98"/>
                  </a:cubicBezTo>
                  <a:cubicBezTo>
                    <a:pt x="21" y="98"/>
                    <a:pt x="8" y="91"/>
                    <a:pt x="0" y="83"/>
                  </a:cubicBezTo>
                  <a:lnTo>
                    <a:pt x="9" y="7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4" name="Freeform 132"/>
            <p:cNvSpPr>
              <a:spLocks/>
            </p:cNvSpPr>
            <p:nvPr/>
          </p:nvSpPr>
          <p:spPr bwMode="auto">
            <a:xfrm>
              <a:off x="9947275" y="4941888"/>
              <a:ext cx="101600" cy="149225"/>
            </a:xfrm>
            <a:custGeom>
              <a:avLst/>
              <a:gdLst>
                <a:gd name="T0" fmla="*/ 0 w 64"/>
                <a:gd name="T1" fmla="*/ 0 h 94"/>
                <a:gd name="T2" fmla="*/ 64 w 64"/>
                <a:gd name="T3" fmla="*/ 0 h 94"/>
                <a:gd name="T4" fmla="*/ 64 w 64"/>
                <a:gd name="T5" fmla="*/ 14 h 94"/>
                <a:gd name="T6" fmla="*/ 16 w 64"/>
                <a:gd name="T7" fmla="*/ 14 h 94"/>
                <a:gd name="T8" fmla="*/ 16 w 64"/>
                <a:gd name="T9" fmla="*/ 39 h 94"/>
                <a:gd name="T10" fmla="*/ 63 w 64"/>
                <a:gd name="T11" fmla="*/ 39 h 94"/>
                <a:gd name="T12" fmla="*/ 63 w 64"/>
                <a:gd name="T13" fmla="*/ 53 h 94"/>
                <a:gd name="T14" fmla="*/ 16 w 64"/>
                <a:gd name="T15" fmla="*/ 53 h 94"/>
                <a:gd name="T16" fmla="*/ 16 w 64"/>
                <a:gd name="T17" fmla="*/ 79 h 94"/>
                <a:gd name="T18" fmla="*/ 64 w 64"/>
                <a:gd name="T19" fmla="*/ 79 h 94"/>
                <a:gd name="T20" fmla="*/ 64 w 64"/>
                <a:gd name="T21" fmla="*/ 94 h 94"/>
                <a:gd name="T22" fmla="*/ 0 w 64"/>
                <a:gd name="T23" fmla="*/ 94 h 94"/>
                <a:gd name="T24" fmla="*/ 0 w 6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4">
                  <a:moveTo>
                    <a:pt x="0" y="0"/>
                  </a:moveTo>
                  <a:lnTo>
                    <a:pt x="64" y="0"/>
                  </a:lnTo>
                  <a:lnTo>
                    <a:pt x="64" y="14"/>
                  </a:lnTo>
                  <a:lnTo>
                    <a:pt x="16" y="14"/>
                  </a:lnTo>
                  <a:lnTo>
                    <a:pt x="16" y="39"/>
                  </a:lnTo>
                  <a:lnTo>
                    <a:pt x="63" y="39"/>
                  </a:lnTo>
                  <a:lnTo>
                    <a:pt x="63" y="53"/>
                  </a:lnTo>
                  <a:lnTo>
                    <a:pt x="16" y="53"/>
                  </a:lnTo>
                  <a:lnTo>
                    <a:pt x="16" y="79"/>
                  </a:lnTo>
                  <a:lnTo>
                    <a:pt x="64" y="79"/>
                  </a:lnTo>
                  <a:lnTo>
                    <a:pt x="64"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5" name="Freeform 133"/>
            <p:cNvSpPr>
              <a:spLocks noEditPoints="1"/>
            </p:cNvSpPr>
            <p:nvPr/>
          </p:nvSpPr>
          <p:spPr bwMode="auto">
            <a:xfrm>
              <a:off x="10085388" y="4941888"/>
              <a:ext cx="115888" cy="149225"/>
            </a:xfrm>
            <a:custGeom>
              <a:avLst/>
              <a:gdLst>
                <a:gd name="T0" fmla="*/ 33 w 73"/>
                <a:gd name="T1" fmla="*/ 59 h 94"/>
                <a:gd name="T2" fmla="*/ 16 w 73"/>
                <a:gd name="T3" fmla="*/ 59 h 94"/>
                <a:gd name="T4" fmla="*/ 16 w 73"/>
                <a:gd name="T5" fmla="*/ 94 h 94"/>
                <a:gd name="T6" fmla="*/ 0 w 73"/>
                <a:gd name="T7" fmla="*/ 94 h 94"/>
                <a:gd name="T8" fmla="*/ 0 w 73"/>
                <a:gd name="T9" fmla="*/ 0 h 94"/>
                <a:gd name="T10" fmla="*/ 41 w 73"/>
                <a:gd name="T11" fmla="*/ 0 h 94"/>
                <a:gd name="T12" fmla="*/ 72 w 73"/>
                <a:gd name="T13" fmla="*/ 29 h 94"/>
                <a:gd name="T14" fmla="*/ 50 w 73"/>
                <a:gd name="T15" fmla="*/ 57 h 94"/>
                <a:gd name="T16" fmla="*/ 73 w 73"/>
                <a:gd name="T17" fmla="*/ 94 h 94"/>
                <a:gd name="T18" fmla="*/ 54 w 73"/>
                <a:gd name="T19" fmla="*/ 94 h 94"/>
                <a:gd name="T20" fmla="*/ 33 w 73"/>
                <a:gd name="T21" fmla="*/ 59 h 94"/>
                <a:gd name="T22" fmla="*/ 39 w 73"/>
                <a:gd name="T23" fmla="*/ 14 h 94"/>
                <a:gd name="T24" fmla="*/ 16 w 73"/>
                <a:gd name="T25" fmla="*/ 14 h 94"/>
                <a:gd name="T26" fmla="*/ 16 w 73"/>
                <a:gd name="T27" fmla="*/ 44 h 94"/>
                <a:gd name="T28" fmla="*/ 39 w 73"/>
                <a:gd name="T29" fmla="*/ 44 h 94"/>
                <a:gd name="T30" fmla="*/ 55 w 73"/>
                <a:gd name="T31" fmla="*/ 29 h 94"/>
                <a:gd name="T32" fmla="*/ 39 w 73"/>
                <a:gd name="T33"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94">
                  <a:moveTo>
                    <a:pt x="33" y="59"/>
                  </a:moveTo>
                  <a:cubicBezTo>
                    <a:pt x="16" y="59"/>
                    <a:pt x="16" y="59"/>
                    <a:pt x="16" y="59"/>
                  </a:cubicBezTo>
                  <a:cubicBezTo>
                    <a:pt x="16" y="94"/>
                    <a:pt x="16" y="94"/>
                    <a:pt x="16" y="94"/>
                  </a:cubicBezTo>
                  <a:cubicBezTo>
                    <a:pt x="0" y="94"/>
                    <a:pt x="0" y="94"/>
                    <a:pt x="0" y="94"/>
                  </a:cubicBezTo>
                  <a:cubicBezTo>
                    <a:pt x="0" y="0"/>
                    <a:pt x="0" y="0"/>
                    <a:pt x="0" y="0"/>
                  </a:cubicBezTo>
                  <a:cubicBezTo>
                    <a:pt x="41" y="0"/>
                    <a:pt x="41" y="0"/>
                    <a:pt x="41" y="0"/>
                  </a:cubicBezTo>
                  <a:cubicBezTo>
                    <a:pt x="60" y="0"/>
                    <a:pt x="72" y="12"/>
                    <a:pt x="72" y="29"/>
                  </a:cubicBezTo>
                  <a:cubicBezTo>
                    <a:pt x="72" y="46"/>
                    <a:pt x="61" y="55"/>
                    <a:pt x="50" y="57"/>
                  </a:cubicBezTo>
                  <a:cubicBezTo>
                    <a:pt x="73" y="94"/>
                    <a:pt x="73" y="94"/>
                    <a:pt x="73" y="94"/>
                  </a:cubicBezTo>
                  <a:cubicBezTo>
                    <a:pt x="54" y="94"/>
                    <a:pt x="54" y="94"/>
                    <a:pt x="54" y="94"/>
                  </a:cubicBezTo>
                  <a:lnTo>
                    <a:pt x="33" y="59"/>
                  </a:lnTo>
                  <a:close/>
                  <a:moveTo>
                    <a:pt x="39" y="14"/>
                  </a:moveTo>
                  <a:cubicBezTo>
                    <a:pt x="16" y="14"/>
                    <a:pt x="16" y="14"/>
                    <a:pt x="16" y="14"/>
                  </a:cubicBezTo>
                  <a:cubicBezTo>
                    <a:pt x="16" y="44"/>
                    <a:pt x="16" y="44"/>
                    <a:pt x="16" y="44"/>
                  </a:cubicBezTo>
                  <a:cubicBezTo>
                    <a:pt x="39" y="44"/>
                    <a:pt x="39" y="44"/>
                    <a:pt x="39" y="44"/>
                  </a:cubicBezTo>
                  <a:cubicBezTo>
                    <a:pt x="48" y="44"/>
                    <a:pt x="55" y="38"/>
                    <a:pt x="55" y="29"/>
                  </a:cubicBezTo>
                  <a:cubicBezTo>
                    <a:pt x="55" y="20"/>
                    <a:pt x="48" y="14"/>
                    <a:pt x="39" y="1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134"/>
            <p:cNvSpPr>
              <a:spLocks/>
            </p:cNvSpPr>
            <p:nvPr/>
          </p:nvSpPr>
          <p:spPr bwMode="auto">
            <a:xfrm>
              <a:off x="10217150" y="4941888"/>
              <a:ext cx="150813" cy="149225"/>
            </a:xfrm>
            <a:custGeom>
              <a:avLst/>
              <a:gdLst>
                <a:gd name="T0" fmla="*/ 0 w 95"/>
                <a:gd name="T1" fmla="*/ 0 h 94"/>
                <a:gd name="T2" fmla="*/ 19 w 95"/>
                <a:gd name="T3" fmla="*/ 0 h 94"/>
                <a:gd name="T4" fmla="*/ 47 w 95"/>
                <a:gd name="T5" fmla="*/ 76 h 94"/>
                <a:gd name="T6" fmla="*/ 76 w 95"/>
                <a:gd name="T7" fmla="*/ 0 h 94"/>
                <a:gd name="T8" fmla="*/ 95 w 95"/>
                <a:gd name="T9" fmla="*/ 0 h 94"/>
                <a:gd name="T10" fmla="*/ 58 w 95"/>
                <a:gd name="T11" fmla="*/ 94 h 94"/>
                <a:gd name="T12" fmla="*/ 37 w 95"/>
                <a:gd name="T13" fmla="*/ 94 h 94"/>
                <a:gd name="T14" fmla="*/ 0 w 95"/>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4">
                  <a:moveTo>
                    <a:pt x="0" y="0"/>
                  </a:moveTo>
                  <a:lnTo>
                    <a:pt x="19" y="0"/>
                  </a:lnTo>
                  <a:lnTo>
                    <a:pt x="47" y="76"/>
                  </a:lnTo>
                  <a:lnTo>
                    <a:pt x="76" y="0"/>
                  </a:lnTo>
                  <a:lnTo>
                    <a:pt x="95" y="0"/>
                  </a:lnTo>
                  <a:lnTo>
                    <a:pt x="58" y="94"/>
                  </a:lnTo>
                  <a:lnTo>
                    <a:pt x="37"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 name="Freeform 135"/>
            <p:cNvSpPr>
              <a:spLocks/>
            </p:cNvSpPr>
            <p:nvPr/>
          </p:nvSpPr>
          <p:spPr bwMode="auto">
            <a:xfrm>
              <a:off x="10393363" y="4941888"/>
              <a:ext cx="101600" cy="149225"/>
            </a:xfrm>
            <a:custGeom>
              <a:avLst/>
              <a:gdLst>
                <a:gd name="T0" fmla="*/ 0 w 64"/>
                <a:gd name="T1" fmla="*/ 0 h 94"/>
                <a:gd name="T2" fmla="*/ 64 w 64"/>
                <a:gd name="T3" fmla="*/ 0 h 94"/>
                <a:gd name="T4" fmla="*/ 64 w 64"/>
                <a:gd name="T5" fmla="*/ 14 h 94"/>
                <a:gd name="T6" fmla="*/ 16 w 64"/>
                <a:gd name="T7" fmla="*/ 14 h 94"/>
                <a:gd name="T8" fmla="*/ 16 w 64"/>
                <a:gd name="T9" fmla="*/ 39 h 94"/>
                <a:gd name="T10" fmla="*/ 63 w 64"/>
                <a:gd name="T11" fmla="*/ 39 h 94"/>
                <a:gd name="T12" fmla="*/ 63 w 64"/>
                <a:gd name="T13" fmla="*/ 53 h 94"/>
                <a:gd name="T14" fmla="*/ 16 w 64"/>
                <a:gd name="T15" fmla="*/ 53 h 94"/>
                <a:gd name="T16" fmla="*/ 16 w 64"/>
                <a:gd name="T17" fmla="*/ 79 h 94"/>
                <a:gd name="T18" fmla="*/ 64 w 64"/>
                <a:gd name="T19" fmla="*/ 79 h 94"/>
                <a:gd name="T20" fmla="*/ 64 w 64"/>
                <a:gd name="T21" fmla="*/ 94 h 94"/>
                <a:gd name="T22" fmla="*/ 0 w 64"/>
                <a:gd name="T23" fmla="*/ 94 h 94"/>
                <a:gd name="T24" fmla="*/ 0 w 6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4">
                  <a:moveTo>
                    <a:pt x="0" y="0"/>
                  </a:moveTo>
                  <a:lnTo>
                    <a:pt x="64" y="0"/>
                  </a:lnTo>
                  <a:lnTo>
                    <a:pt x="64" y="14"/>
                  </a:lnTo>
                  <a:lnTo>
                    <a:pt x="16" y="14"/>
                  </a:lnTo>
                  <a:lnTo>
                    <a:pt x="16" y="39"/>
                  </a:lnTo>
                  <a:lnTo>
                    <a:pt x="63" y="39"/>
                  </a:lnTo>
                  <a:lnTo>
                    <a:pt x="63" y="53"/>
                  </a:lnTo>
                  <a:lnTo>
                    <a:pt x="16" y="53"/>
                  </a:lnTo>
                  <a:lnTo>
                    <a:pt x="16" y="79"/>
                  </a:lnTo>
                  <a:lnTo>
                    <a:pt x="64" y="79"/>
                  </a:lnTo>
                  <a:lnTo>
                    <a:pt x="64"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9" name="Group 158"/>
          <p:cNvGrpSpPr/>
          <p:nvPr/>
        </p:nvGrpSpPr>
        <p:grpSpPr>
          <a:xfrm>
            <a:off x="4826199" y="2815472"/>
            <a:ext cx="1427560" cy="1946197"/>
            <a:chOff x="6521450" y="2728913"/>
            <a:chExt cx="1730375" cy="2359026"/>
          </a:xfrm>
        </p:grpSpPr>
        <p:sp>
          <p:nvSpPr>
            <p:cNvPr id="138" name="Freeform 136"/>
            <p:cNvSpPr>
              <a:spLocks noEditPoints="1"/>
            </p:cNvSpPr>
            <p:nvPr/>
          </p:nvSpPr>
          <p:spPr bwMode="auto">
            <a:xfrm>
              <a:off x="6521450" y="2728913"/>
              <a:ext cx="1730375" cy="1728788"/>
            </a:xfrm>
            <a:custGeom>
              <a:avLst/>
              <a:gdLst>
                <a:gd name="T0" fmla="*/ 545 w 1090"/>
                <a:gd name="T1" fmla="*/ 0 h 1089"/>
                <a:gd name="T2" fmla="*/ 0 w 1090"/>
                <a:gd name="T3" fmla="*/ 544 h 1089"/>
                <a:gd name="T4" fmla="*/ 545 w 1090"/>
                <a:gd name="T5" fmla="*/ 1089 h 1089"/>
                <a:gd name="T6" fmla="*/ 1090 w 1090"/>
                <a:gd name="T7" fmla="*/ 544 h 1089"/>
                <a:gd name="T8" fmla="*/ 545 w 1090"/>
                <a:gd name="T9" fmla="*/ 0 h 1089"/>
                <a:gd name="T10" fmla="*/ 545 w 1090"/>
                <a:gd name="T11" fmla="*/ 1074 h 1089"/>
                <a:gd name="T12" fmla="*/ 15 w 1090"/>
                <a:gd name="T13" fmla="*/ 544 h 1089"/>
                <a:gd name="T14" fmla="*/ 545 w 1090"/>
                <a:gd name="T15" fmla="*/ 15 h 1089"/>
                <a:gd name="T16" fmla="*/ 545 w 1090"/>
                <a:gd name="T17" fmla="*/ 15 h 1089"/>
                <a:gd name="T18" fmla="*/ 545 w 1090"/>
                <a:gd name="T19" fmla="*/ 30 h 1089"/>
                <a:gd name="T20" fmla="*/ 1060 w 1090"/>
                <a:gd name="T21" fmla="*/ 544 h 1089"/>
                <a:gd name="T22" fmla="*/ 1074 w 1090"/>
                <a:gd name="T23" fmla="*/ 544 h 1089"/>
                <a:gd name="T24" fmla="*/ 545 w 1090"/>
                <a:gd name="T25" fmla="*/ 107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0" h="1089">
                  <a:moveTo>
                    <a:pt x="545" y="0"/>
                  </a:moveTo>
                  <a:cubicBezTo>
                    <a:pt x="244" y="0"/>
                    <a:pt x="0" y="244"/>
                    <a:pt x="0" y="544"/>
                  </a:cubicBezTo>
                  <a:cubicBezTo>
                    <a:pt x="0" y="845"/>
                    <a:pt x="244" y="1089"/>
                    <a:pt x="545" y="1089"/>
                  </a:cubicBezTo>
                  <a:cubicBezTo>
                    <a:pt x="845" y="1089"/>
                    <a:pt x="1090" y="845"/>
                    <a:pt x="1090" y="544"/>
                  </a:cubicBezTo>
                  <a:cubicBezTo>
                    <a:pt x="1090" y="244"/>
                    <a:pt x="845" y="0"/>
                    <a:pt x="545" y="0"/>
                  </a:cubicBezTo>
                  <a:close/>
                  <a:moveTo>
                    <a:pt x="545" y="1074"/>
                  </a:moveTo>
                  <a:cubicBezTo>
                    <a:pt x="253" y="1074"/>
                    <a:pt x="15" y="836"/>
                    <a:pt x="15" y="544"/>
                  </a:cubicBezTo>
                  <a:cubicBezTo>
                    <a:pt x="15" y="253"/>
                    <a:pt x="253" y="15"/>
                    <a:pt x="545" y="15"/>
                  </a:cubicBezTo>
                  <a:cubicBezTo>
                    <a:pt x="545" y="15"/>
                    <a:pt x="545" y="15"/>
                    <a:pt x="545" y="15"/>
                  </a:cubicBezTo>
                  <a:cubicBezTo>
                    <a:pt x="545" y="30"/>
                    <a:pt x="545" y="30"/>
                    <a:pt x="545" y="30"/>
                  </a:cubicBezTo>
                  <a:cubicBezTo>
                    <a:pt x="829" y="30"/>
                    <a:pt x="1060" y="261"/>
                    <a:pt x="1060" y="544"/>
                  </a:cubicBezTo>
                  <a:cubicBezTo>
                    <a:pt x="1074" y="544"/>
                    <a:pt x="1074" y="544"/>
                    <a:pt x="1074" y="544"/>
                  </a:cubicBezTo>
                  <a:cubicBezTo>
                    <a:pt x="1074" y="836"/>
                    <a:pt x="837" y="1074"/>
                    <a:pt x="545" y="1074"/>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9" name="Freeform 137"/>
            <p:cNvSpPr>
              <a:spLocks noEditPoints="1"/>
            </p:cNvSpPr>
            <p:nvPr/>
          </p:nvSpPr>
          <p:spPr bwMode="auto">
            <a:xfrm>
              <a:off x="6581775" y="2789238"/>
              <a:ext cx="1608138" cy="1608138"/>
            </a:xfrm>
            <a:custGeom>
              <a:avLst/>
              <a:gdLst>
                <a:gd name="T0" fmla="*/ 507 w 1013"/>
                <a:gd name="T1" fmla="*/ 0 h 1013"/>
                <a:gd name="T2" fmla="*/ 507 w 1013"/>
                <a:gd name="T3" fmla="*/ 0 h 1013"/>
                <a:gd name="T4" fmla="*/ 507 w 1013"/>
                <a:gd name="T5" fmla="*/ 0 h 1013"/>
                <a:gd name="T6" fmla="*/ 0 w 1013"/>
                <a:gd name="T7" fmla="*/ 506 h 1013"/>
                <a:gd name="T8" fmla="*/ 507 w 1013"/>
                <a:gd name="T9" fmla="*/ 1013 h 1013"/>
                <a:gd name="T10" fmla="*/ 1013 w 1013"/>
                <a:gd name="T11" fmla="*/ 506 h 1013"/>
                <a:gd name="T12" fmla="*/ 1013 w 1013"/>
                <a:gd name="T13" fmla="*/ 506 h 1013"/>
                <a:gd name="T14" fmla="*/ 507 w 1013"/>
                <a:gd name="T15" fmla="*/ 0 h 1013"/>
                <a:gd name="T16" fmla="*/ 507 w 1013"/>
                <a:gd name="T17" fmla="*/ 937 h 1013"/>
                <a:gd name="T18" fmla="*/ 77 w 1013"/>
                <a:gd name="T19" fmla="*/ 506 h 1013"/>
                <a:gd name="T20" fmla="*/ 507 w 1013"/>
                <a:gd name="T21" fmla="*/ 76 h 1013"/>
                <a:gd name="T22" fmla="*/ 937 w 1013"/>
                <a:gd name="T23" fmla="*/ 506 h 1013"/>
                <a:gd name="T24" fmla="*/ 507 w 1013"/>
                <a:gd name="T25" fmla="*/ 937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1013">
                  <a:moveTo>
                    <a:pt x="507" y="0"/>
                  </a:moveTo>
                  <a:cubicBezTo>
                    <a:pt x="507" y="0"/>
                    <a:pt x="507" y="0"/>
                    <a:pt x="507" y="0"/>
                  </a:cubicBezTo>
                  <a:cubicBezTo>
                    <a:pt x="507" y="0"/>
                    <a:pt x="507" y="0"/>
                    <a:pt x="507" y="0"/>
                  </a:cubicBezTo>
                  <a:cubicBezTo>
                    <a:pt x="228" y="0"/>
                    <a:pt x="0" y="227"/>
                    <a:pt x="0" y="506"/>
                  </a:cubicBezTo>
                  <a:cubicBezTo>
                    <a:pt x="0" y="786"/>
                    <a:pt x="228" y="1013"/>
                    <a:pt x="507" y="1013"/>
                  </a:cubicBezTo>
                  <a:cubicBezTo>
                    <a:pt x="786" y="1013"/>
                    <a:pt x="1013" y="786"/>
                    <a:pt x="1013" y="506"/>
                  </a:cubicBezTo>
                  <a:cubicBezTo>
                    <a:pt x="1013" y="506"/>
                    <a:pt x="1013" y="506"/>
                    <a:pt x="1013" y="506"/>
                  </a:cubicBezTo>
                  <a:cubicBezTo>
                    <a:pt x="1013" y="227"/>
                    <a:pt x="786" y="0"/>
                    <a:pt x="507" y="0"/>
                  </a:cubicBezTo>
                  <a:close/>
                  <a:moveTo>
                    <a:pt x="507" y="937"/>
                  </a:moveTo>
                  <a:cubicBezTo>
                    <a:pt x="270" y="937"/>
                    <a:pt x="77" y="744"/>
                    <a:pt x="77" y="506"/>
                  </a:cubicBezTo>
                  <a:cubicBezTo>
                    <a:pt x="77" y="269"/>
                    <a:pt x="270" y="76"/>
                    <a:pt x="507" y="76"/>
                  </a:cubicBezTo>
                  <a:cubicBezTo>
                    <a:pt x="744" y="76"/>
                    <a:pt x="937" y="269"/>
                    <a:pt x="937" y="506"/>
                  </a:cubicBezTo>
                  <a:cubicBezTo>
                    <a:pt x="937" y="744"/>
                    <a:pt x="744" y="937"/>
                    <a:pt x="507" y="937"/>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0" name="Freeform 138"/>
            <p:cNvSpPr>
              <a:spLocks noEditPoints="1"/>
            </p:cNvSpPr>
            <p:nvPr/>
          </p:nvSpPr>
          <p:spPr bwMode="auto">
            <a:xfrm>
              <a:off x="6813550" y="3021013"/>
              <a:ext cx="1146175" cy="1144588"/>
            </a:xfrm>
            <a:custGeom>
              <a:avLst/>
              <a:gdLst>
                <a:gd name="T0" fmla="*/ 585 w 722"/>
                <a:gd name="T1" fmla="*/ 354 h 721"/>
                <a:gd name="T2" fmla="*/ 457 w 722"/>
                <a:gd name="T3" fmla="*/ 274 h 721"/>
                <a:gd name="T4" fmla="*/ 591 w 722"/>
                <a:gd name="T5" fmla="*/ 177 h 721"/>
                <a:gd name="T6" fmla="*/ 544 w 722"/>
                <a:gd name="T7" fmla="*/ 131 h 721"/>
                <a:gd name="T8" fmla="*/ 448 w 722"/>
                <a:gd name="T9" fmla="*/ 264 h 721"/>
                <a:gd name="T10" fmla="*/ 368 w 722"/>
                <a:gd name="T11" fmla="*/ 137 h 721"/>
                <a:gd name="T12" fmla="*/ 361 w 722"/>
                <a:gd name="T13" fmla="*/ 0 h 721"/>
                <a:gd name="T14" fmla="*/ 354 w 722"/>
                <a:gd name="T15" fmla="*/ 137 h 721"/>
                <a:gd name="T16" fmla="*/ 274 w 722"/>
                <a:gd name="T17" fmla="*/ 264 h 721"/>
                <a:gd name="T18" fmla="*/ 178 w 722"/>
                <a:gd name="T19" fmla="*/ 131 h 721"/>
                <a:gd name="T20" fmla="*/ 131 w 722"/>
                <a:gd name="T21" fmla="*/ 177 h 721"/>
                <a:gd name="T22" fmla="*/ 264 w 722"/>
                <a:gd name="T23" fmla="*/ 274 h 721"/>
                <a:gd name="T24" fmla="*/ 137 w 722"/>
                <a:gd name="T25" fmla="*/ 354 h 721"/>
                <a:gd name="T26" fmla="*/ 0 w 722"/>
                <a:gd name="T27" fmla="*/ 360 h 721"/>
                <a:gd name="T28" fmla="*/ 137 w 722"/>
                <a:gd name="T29" fmla="*/ 367 h 721"/>
                <a:gd name="T30" fmla="*/ 266 w 722"/>
                <a:gd name="T31" fmla="*/ 446 h 721"/>
                <a:gd name="T32" fmla="*/ 131 w 722"/>
                <a:gd name="T33" fmla="*/ 544 h 721"/>
                <a:gd name="T34" fmla="*/ 178 w 722"/>
                <a:gd name="T35" fmla="*/ 590 h 721"/>
                <a:gd name="T36" fmla="*/ 276 w 722"/>
                <a:gd name="T37" fmla="*/ 455 h 721"/>
                <a:gd name="T38" fmla="*/ 354 w 722"/>
                <a:gd name="T39" fmla="*/ 584 h 721"/>
                <a:gd name="T40" fmla="*/ 361 w 722"/>
                <a:gd name="T41" fmla="*/ 721 h 721"/>
                <a:gd name="T42" fmla="*/ 368 w 722"/>
                <a:gd name="T43" fmla="*/ 584 h 721"/>
                <a:gd name="T44" fmla="*/ 446 w 722"/>
                <a:gd name="T45" fmla="*/ 455 h 721"/>
                <a:gd name="T46" fmla="*/ 544 w 722"/>
                <a:gd name="T47" fmla="*/ 590 h 721"/>
                <a:gd name="T48" fmla="*/ 591 w 722"/>
                <a:gd name="T49" fmla="*/ 544 h 721"/>
                <a:gd name="T50" fmla="*/ 456 w 722"/>
                <a:gd name="T51" fmla="*/ 446 h 721"/>
                <a:gd name="T52" fmla="*/ 585 w 722"/>
                <a:gd name="T53" fmla="*/ 367 h 721"/>
                <a:gd name="T54" fmla="*/ 722 w 722"/>
                <a:gd name="T55" fmla="*/ 360 h 721"/>
                <a:gd name="T56" fmla="*/ 361 w 722"/>
                <a:gd name="T57" fmla="*/ 483 h 721"/>
                <a:gd name="T58" fmla="*/ 321 w 722"/>
                <a:gd name="T59" fmla="*/ 242 h 721"/>
                <a:gd name="T60" fmla="*/ 331 w 722"/>
                <a:gd name="T61" fmla="*/ 239 h 721"/>
                <a:gd name="T62" fmla="*/ 342 w 722"/>
                <a:gd name="T63" fmla="*/ 237 h 721"/>
                <a:gd name="T64" fmla="*/ 352 w 722"/>
                <a:gd name="T65" fmla="*/ 236 h 721"/>
                <a:gd name="T66" fmla="*/ 354 w 722"/>
                <a:gd name="T67" fmla="*/ 236 h 721"/>
                <a:gd name="T68" fmla="*/ 368 w 722"/>
                <a:gd name="T69" fmla="*/ 236 h 721"/>
                <a:gd name="T70" fmla="*/ 370 w 722"/>
                <a:gd name="T71" fmla="*/ 236 h 721"/>
                <a:gd name="T72" fmla="*/ 379 w 722"/>
                <a:gd name="T73" fmla="*/ 237 h 721"/>
                <a:gd name="T74" fmla="*/ 390 w 722"/>
                <a:gd name="T75" fmla="*/ 239 h 721"/>
                <a:gd name="T76" fmla="*/ 400 w 722"/>
                <a:gd name="T77" fmla="*/ 242 h 721"/>
                <a:gd name="T78" fmla="*/ 418 w 722"/>
                <a:gd name="T79" fmla="*/ 250 h 721"/>
                <a:gd name="T80" fmla="*/ 361 w 722"/>
                <a:gd name="T81" fmla="*/ 483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2" h="721">
                  <a:moveTo>
                    <a:pt x="653" y="292"/>
                  </a:moveTo>
                  <a:cubicBezTo>
                    <a:pt x="617" y="292"/>
                    <a:pt x="588" y="319"/>
                    <a:pt x="585" y="354"/>
                  </a:cubicBezTo>
                  <a:cubicBezTo>
                    <a:pt x="489" y="354"/>
                    <a:pt x="489" y="354"/>
                    <a:pt x="489" y="354"/>
                  </a:cubicBezTo>
                  <a:cubicBezTo>
                    <a:pt x="488" y="323"/>
                    <a:pt x="476" y="295"/>
                    <a:pt x="457" y="274"/>
                  </a:cubicBezTo>
                  <a:cubicBezTo>
                    <a:pt x="549" y="182"/>
                    <a:pt x="549" y="182"/>
                    <a:pt x="549" y="182"/>
                  </a:cubicBezTo>
                  <a:cubicBezTo>
                    <a:pt x="562" y="190"/>
                    <a:pt x="579" y="188"/>
                    <a:pt x="591" y="177"/>
                  </a:cubicBezTo>
                  <a:cubicBezTo>
                    <a:pt x="604" y="164"/>
                    <a:pt x="604" y="143"/>
                    <a:pt x="591" y="131"/>
                  </a:cubicBezTo>
                  <a:cubicBezTo>
                    <a:pt x="578" y="118"/>
                    <a:pt x="557" y="118"/>
                    <a:pt x="544" y="131"/>
                  </a:cubicBezTo>
                  <a:cubicBezTo>
                    <a:pt x="533" y="142"/>
                    <a:pt x="531" y="159"/>
                    <a:pt x="540" y="172"/>
                  </a:cubicBezTo>
                  <a:cubicBezTo>
                    <a:pt x="448" y="264"/>
                    <a:pt x="448" y="264"/>
                    <a:pt x="448" y="264"/>
                  </a:cubicBezTo>
                  <a:cubicBezTo>
                    <a:pt x="426" y="244"/>
                    <a:pt x="398" y="232"/>
                    <a:pt x="368" y="230"/>
                  </a:cubicBezTo>
                  <a:cubicBezTo>
                    <a:pt x="368" y="137"/>
                    <a:pt x="368" y="137"/>
                    <a:pt x="368" y="137"/>
                  </a:cubicBezTo>
                  <a:cubicBezTo>
                    <a:pt x="402" y="133"/>
                    <a:pt x="430" y="104"/>
                    <a:pt x="430" y="68"/>
                  </a:cubicBezTo>
                  <a:cubicBezTo>
                    <a:pt x="430" y="30"/>
                    <a:pt x="399" y="0"/>
                    <a:pt x="361" y="0"/>
                  </a:cubicBezTo>
                  <a:cubicBezTo>
                    <a:pt x="323" y="0"/>
                    <a:pt x="292" y="30"/>
                    <a:pt x="292" y="68"/>
                  </a:cubicBezTo>
                  <a:cubicBezTo>
                    <a:pt x="292" y="104"/>
                    <a:pt x="319" y="133"/>
                    <a:pt x="354" y="137"/>
                  </a:cubicBezTo>
                  <a:cubicBezTo>
                    <a:pt x="354" y="230"/>
                    <a:pt x="354" y="230"/>
                    <a:pt x="354" y="230"/>
                  </a:cubicBezTo>
                  <a:cubicBezTo>
                    <a:pt x="323" y="232"/>
                    <a:pt x="295" y="244"/>
                    <a:pt x="274" y="264"/>
                  </a:cubicBezTo>
                  <a:cubicBezTo>
                    <a:pt x="182" y="172"/>
                    <a:pt x="182" y="172"/>
                    <a:pt x="182" y="172"/>
                  </a:cubicBezTo>
                  <a:cubicBezTo>
                    <a:pt x="190" y="159"/>
                    <a:pt x="189" y="142"/>
                    <a:pt x="178" y="131"/>
                  </a:cubicBezTo>
                  <a:cubicBezTo>
                    <a:pt x="165" y="118"/>
                    <a:pt x="144" y="118"/>
                    <a:pt x="131" y="131"/>
                  </a:cubicBezTo>
                  <a:cubicBezTo>
                    <a:pt x="118" y="143"/>
                    <a:pt x="118" y="164"/>
                    <a:pt x="131" y="177"/>
                  </a:cubicBezTo>
                  <a:cubicBezTo>
                    <a:pt x="142" y="188"/>
                    <a:pt x="159" y="190"/>
                    <a:pt x="172" y="182"/>
                  </a:cubicBezTo>
                  <a:cubicBezTo>
                    <a:pt x="264" y="274"/>
                    <a:pt x="264" y="274"/>
                    <a:pt x="264" y="274"/>
                  </a:cubicBezTo>
                  <a:cubicBezTo>
                    <a:pt x="245" y="295"/>
                    <a:pt x="233" y="323"/>
                    <a:pt x="232" y="354"/>
                  </a:cubicBezTo>
                  <a:cubicBezTo>
                    <a:pt x="137" y="354"/>
                    <a:pt x="137" y="354"/>
                    <a:pt x="137" y="354"/>
                  </a:cubicBezTo>
                  <a:cubicBezTo>
                    <a:pt x="134" y="319"/>
                    <a:pt x="104" y="292"/>
                    <a:pt x="69" y="292"/>
                  </a:cubicBezTo>
                  <a:cubicBezTo>
                    <a:pt x="31" y="292"/>
                    <a:pt x="0" y="323"/>
                    <a:pt x="0" y="360"/>
                  </a:cubicBezTo>
                  <a:cubicBezTo>
                    <a:pt x="0" y="398"/>
                    <a:pt x="31" y="429"/>
                    <a:pt x="69" y="429"/>
                  </a:cubicBezTo>
                  <a:cubicBezTo>
                    <a:pt x="104" y="429"/>
                    <a:pt x="134" y="402"/>
                    <a:pt x="137" y="367"/>
                  </a:cubicBezTo>
                  <a:cubicBezTo>
                    <a:pt x="232" y="367"/>
                    <a:pt x="232" y="367"/>
                    <a:pt x="232" y="367"/>
                  </a:cubicBezTo>
                  <a:cubicBezTo>
                    <a:pt x="234" y="397"/>
                    <a:pt x="247" y="425"/>
                    <a:pt x="266" y="446"/>
                  </a:cubicBezTo>
                  <a:cubicBezTo>
                    <a:pt x="172" y="539"/>
                    <a:pt x="172" y="539"/>
                    <a:pt x="172" y="539"/>
                  </a:cubicBezTo>
                  <a:cubicBezTo>
                    <a:pt x="159" y="531"/>
                    <a:pt x="142" y="532"/>
                    <a:pt x="131" y="544"/>
                  </a:cubicBezTo>
                  <a:cubicBezTo>
                    <a:pt x="118" y="557"/>
                    <a:pt x="118" y="577"/>
                    <a:pt x="131" y="590"/>
                  </a:cubicBezTo>
                  <a:cubicBezTo>
                    <a:pt x="144" y="603"/>
                    <a:pt x="165" y="603"/>
                    <a:pt x="178" y="590"/>
                  </a:cubicBezTo>
                  <a:cubicBezTo>
                    <a:pt x="189" y="579"/>
                    <a:pt x="190" y="562"/>
                    <a:pt x="182" y="549"/>
                  </a:cubicBezTo>
                  <a:cubicBezTo>
                    <a:pt x="276" y="455"/>
                    <a:pt x="276" y="455"/>
                    <a:pt x="276" y="455"/>
                  </a:cubicBezTo>
                  <a:cubicBezTo>
                    <a:pt x="297" y="474"/>
                    <a:pt x="324" y="486"/>
                    <a:pt x="354" y="488"/>
                  </a:cubicBezTo>
                  <a:cubicBezTo>
                    <a:pt x="354" y="584"/>
                    <a:pt x="354" y="584"/>
                    <a:pt x="354" y="584"/>
                  </a:cubicBezTo>
                  <a:cubicBezTo>
                    <a:pt x="319" y="588"/>
                    <a:pt x="292" y="617"/>
                    <a:pt x="292" y="653"/>
                  </a:cubicBezTo>
                  <a:cubicBezTo>
                    <a:pt x="292" y="691"/>
                    <a:pt x="323" y="721"/>
                    <a:pt x="361" y="721"/>
                  </a:cubicBezTo>
                  <a:cubicBezTo>
                    <a:pt x="399" y="721"/>
                    <a:pt x="430" y="691"/>
                    <a:pt x="430" y="653"/>
                  </a:cubicBezTo>
                  <a:cubicBezTo>
                    <a:pt x="430" y="617"/>
                    <a:pt x="402" y="588"/>
                    <a:pt x="368" y="584"/>
                  </a:cubicBezTo>
                  <a:cubicBezTo>
                    <a:pt x="368" y="488"/>
                    <a:pt x="368" y="488"/>
                    <a:pt x="368" y="488"/>
                  </a:cubicBezTo>
                  <a:cubicBezTo>
                    <a:pt x="398" y="486"/>
                    <a:pt x="425" y="474"/>
                    <a:pt x="446" y="455"/>
                  </a:cubicBezTo>
                  <a:cubicBezTo>
                    <a:pt x="540" y="549"/>
                    <a:pt x="540" y="549"/>
                    <a:pt x="540" y="549"/>
                  </a:cubicBezTo>
                  <a:cubicBezTo>
                    <a:pt x="531" y="562"/>
                    <a:pt x="533" y="579"/>
                    <a:pt x="544" y="590"/>
                  </a:cubicBezTo>
                  <a:cubicBezTo>
                    <a:pt x="557" y="603"/>
                    <a:pt x="578" y="603"/>
                    <a:pt x="591" y="590"/>
                  </a:cubicBezTo>
                  <a:cubicBezTo>
                    <a:pt x="604" y="577"/>
                    <a:pt x="604" y="557"/>
                    <a:pt x="591" y="544"/>
                  </a:cubicBezTo>
                  <a:cubicBezTo>
                    <a:pt x="579" y="532"/>
                    <a:pt x="562" y="531"/>
                    <a:pt x="549" y="539"/>
                  </a:cubicBezTo>
                  <a:cubicBezTo>
                    <a:pt x="456" y="446"/>
                    <a:pt x="456" y="446"/>
                    <a:pt x="456" y="446"/>
                  </a:cubicBezTo>
                  <a:cubicBezTo>
                    <a:pt x="475" y="425"/>
                    <a:pt x="487" y="397"/>
                    <a:pt x="489" y="367"/>
                  </a:cubicBezTo>
                  <a:cubicBezTo>
                    <a:pt x="585" y="367"/>
                    <a:pt x="585" y="367"/>
                    <a:pt x="585" y="367"/>
                  </a:cubicBezTo>
                  <a:cubicBezTo>
                    <a:pt x="588" y="402"/>
                    <a:pt x="617" y="429"/>
                    <a:pt x="653" y="429"/>
                  </a:cubicBezTo>
                  <a:cubicBezTo>
                    <a:pt x="691" y="429"/>
                    <a:pt x="722" y="398"/>
                    <a:pt x="722" y="360"/>
                  </a:cubicBezTo>
                  <a:cubicBezTo>
                    <a:pt x="722" y="323"/>
                    <a:pt x="691" y="292"/>
                    <a:pt x="653" y="292"/>
                  </a:cubicBezTo>
                  <a:close/>
                  <a:moveTo>
                    <a:pt x="361" y="483"/>
                  </a:moveTo>
                  <a:cubicBezTo>
                    <a:pt x="293" y="483"/>
                    <a:pt x="237" y="427"/>
                    <a:pt x="237" y="359"/>
                  </a:cubicBezTo>
                  <a:cubicBezTo>
                    <a:pt x="237" y="305"/>
                    <a:pt x="272" y="259"/>
                    <a:pt x="321" y="242"/>
                  </a:cubicBezTo>
                  <a:cubicBezTo>
                    <a:pt x="322" y="242"/>
                    <a:pt x="323" y="242"/>
                    <a:pt x="323" y="242"/>
                  </a:cubicBezTo>
                  <a:cubicBezTo>
                    <a:pt x="326" y="241"/>
                    <a:pt x="329" y="240"/>
                    <a:pt x="331" y="239"/>
                  </a:cubicBezTo>
                  <a:cubicBezTo>
                    <a:pt x="332" y="239"/>
                    <a:pt x="333" y="239"/>
                    <a:pt x="334" y="239"/>
                  </a:cubicBezTo>
                  <a:cubicBezTo>
                    <a:pt x="337" y="238"/>
                    <a:pt x="339" y="237"/>
                    <a:pt x="342" y="237"/>
                  </a:cubicBezTo>
                  <a:cubicBezTo>
                    <a:pt x="343" y="237"/>
                    <a:pt x="344" y="237"/>
                    <a:pt x="345" y="237"/>
                  </a:cubicBezTo>
                  <a:cubicBezTo>
                    <a:pt x="347" y="236"/>
                    <a:pt x="349" y="236"/>
                    <a:pt x="352" y="236"/>
                  </a:cubicBezTo>
                  <a:cubicBezTo>
                    <a:pt x="352" y="236"/>
                    <a:pt x="353" y="236"/>
                    <a:pt x="354" y="236"/>
                  </a:cubicBezTo>
                  <a:cubicBezTo>
                    <a:pt x="354" y="236"/>
                    <a:pt x="354" y="236"/>
                    <a:pt x="354" y="236"/>
                  </a:cubicBezTo>
                  <a:cubicBezTo>
                    <a:pt x="356" y="236"/>
                    <a:pt x="359" y="236"/>
                    <a:pt x="361" y="236"/>
                  </a:cubicBezTo>
                  <a:cubicBezTo>
                    <a:pt x="363" y="236"/>
                    <a:pt x="365" y="236"/>
                    <a:pt x="368" y="236"/>
                  </a:cubicBezTo>
                  <a:cubicBezTo>
                    <a:pt x="368" y="236"/>
                    <a:pt x="368" y="236"/>
                    <a:pt x="368" y="236"/>
                  </a:cubicBezTo>
                  <a:cubicBezTo>
                    <a:pt x="368" y="236"/>
                    <a:pt x="369" y="236"/>
                    <a:pt x="370" y="236"/>
                  </a:cubicBezTo>
                  <a:cubicBezTo>
                    <a:pt x="372" y="236"/>
                    <a:pt x="374" y="236"/>
                    <a:pt x="376" y="237"/>
                  </a:cubicBezTo>
                  <a:cubicBezTo>
                    <a:pt x="377" y="237"/>
                    <a:pt x="378" y="237"/>
                    <a:pt x="379" y="237"/>
                  </a:cubicBezTo>
                  <a:cubicBezTo>
                    <a:pt x="382" y="237"/>
                    <a:pt x="385" y="238"/>
                    <a:pt x="387" y="239"/>
                  </a:cubicBezTo>
                  <a:cubicBezTo>
                    <a:pt x="388" y="239"/>
                    <a:pt x="389" y="239"/>
                    <a:pt x="390" y="239"/>
                  </a:cubicBezTo>
                  <a:cubicBezTo>
                    <a:pt x="393" y="240"/>
                    <a:pt x="396" y="241"/>
                    <a:pt x="398" y="242"/>
                  </a:cubicBezTo>
                  <a:cubicBezTo>
                    <a:pt x="399" y="242"/>
                    <a:pt x="400" y="242"/>
                    <a:pt x="400" y="242"/>
                  </a:cubicBezTo>
                  <a:cubicBezTo>
                    <a:pt x="407" y="244"/>
                    <a:pt x="413" y="247"/>
                    <a:pt x="418" y="250"/>
                  </a:cubicBezTo>
                  <a:cubicBezTo>
                    <a:pt x="418" y="250"/>
                    <a:pt x="418" y="250"/>
                    <a:pt x="418" y="250"/>
                  </a:cubicBezTo>
                  <a:cubicBezTo>
                    <a:pt x="458" y="271"/>
                    <a:pt x="484" y="312"/>
                    <a:pt x="484" y="359"/>
                  </a:cubicBezTo>
                  <a:cubicBezTo>
                    <a:pt x="484" y="427"/>
                    <a:pt x="429" y="483"/>
                    <a:pt x="361" y="483"/>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1" name="Freeform 139"/>
            <p:cNvSpPr>
              <a:spLocks noEditPoints="1"/>
            </p:cNvSpPr>
            <p:nvPr/>
          </p:nvSpPr>
          <p:spPr bwMode="auto">
            <a:xfrm>
              <a:off x="7245350" y="3451226"/>
              <a:ext cx="280988" cy="280988"/>
            </a:xfrm>
            <a:custGeom>
              <a:avLst/>
              <a:gdLst>
                <a:gd name="T0" fmla="*/ 99 w 177"/>
                <a:gd name="T1" fmla="*/ 176 h 177"/>
                <a:gd name="T2" fmla="*/ 106 w 177"/>
                <a:gd name="T3" fmla="*/ 175 h 177"/>
                <a:gd name="T4" fmla="*/ 107 w 177"/>
                <a:gd name="T5" fmla="*/ 175 h 177"/>
                <a:gd name="T6" fmla="*/ 177 w 177"/>
                <a:gd name="T7" fmla="*/ 88 h 177"/>
                <a:gd name="T8" fmla="*/ 89 w 177"/>
                <a:gd name="T9" fmla="*/ 0 h 177"/>
                <a:gd name="T10" fmla="*/ 0 w 177"/>
                <a:gd name="T11" fmla="*/ 88 h 177"/>
                <a:gd name="T12" fmla="*/ 70 w 177"/>
                <a:gd name="T13" fmla="*/ 175 h 177"/>
                <a:gd name="T14" fmla="*/ 72 w 177"/>
                <a:gd name="T15" fmla="*/ 175 h 177"/>
                <a:gd name="T16" fmla="*/ 79 w 177"/>
                <a:gd name="T17" fmla="*/ 176 h 177"/>
                <a:gd name="T18" fmla="*/ 80 w 177"/>
                <a:gd name="T19" fmla="*/ 176 h 177"/>
                <a:gd name="T20" fmla="*/ 89 w 177"/>
                <a:gd name="T21" fmla="*/ 177 h 177"/>
                <a:gd name="T22" fmla="*/ 97 w 177"/>
                <a:gd name="T23" fmla="*/ 176 h 177"/>
                <a:gd name="T24" fmla="*/ 99 w 177"/>
                <a:gd name="T25" fmla="*/ 176 h 177"/>
                <a:gd name="T26" fmla="*/ 56 w 177"/>
                <a:gd name="T27" fmla="*/ 88 h 177"/>
                <a:gd name="T28" fmla="*/ 89 w 177"/>
                <a:gd name="T29" fmla="*/ 55 h 177"/>
                <a:gd name="T30" fmla="*/ 122 w 177"/>
                <a:gd name="T31" fmla="*/ 88 h 177"/>
                <a:gd name="T32" fmla="*/ 89 w 177"/>
                <a:gd name="T33" fmla="*/ 121 h 177"/>
                <a:gd name="T34" fmla="*/ 56 w 177"/>
                <a:gd name="T35" fmla="*/ 8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77">
                  <a:moveTo>
                    <a:pt x="99" y="176"/>
                  </a:moveTo>
                  <a:cubicBezTo>
                    <a:pt x="101" y="176"/>
                    <a:pt x="103" y="175"/>
                    <a:pt x="106" y="175"/>
                  </a:cubicBezTo>
                  <a:cubicBezTo>
                    <a:pt x="106" y="175"/>
                    <a:pt x="107" y="175"/>
                    <a:pt x="107" y="175"/>
                  </a:cubicBezTo>
                  <a:cubicBezTo>
                    <a:pt x="147" y="166"/>
                    <a:pt x="177" y="131"/>
                    <a:pt x="177" y="88"/>
                  </a:cubicBezTo>
                  <a:cubicBezTo>
                    <a:pt x="177" y="39"/>
                    <a:pt x="138" y="0"/>
                    <a:pt x="89" y="0"/>
                  </a:cubicBezTo>
                  <a:cubicBezTo>
                    <a:pt x="40" y="0"/>
                    <a:pt x="0" y="39"/>
                    <a:pt x="0" y="88"/>
                  </a:cubicBezTo>
                  <a:cubicBezTo>
                    <a:pt x="0" y="131"/>
                    <a:pt x="30" y="166"/>
                    <a:pt x="70" y="175"/>
                  </a:cubicBezTo>
                  <a:cubicBezTo>
                    <a:pt x="71" y="175"/>
                    <a:pt x="71" y="175"/>
                    <a:pt x="72" y="175"/>
                  </a:cubicBezTo>
                  <a:cubicBezTo>
                    <a:pt x="74" y="175"/>
                    <a:pt x="76" y="176"/>
                    <a:pt x="79" y="176"/>
                  </a:cubicBezTo>
                  <a:cubicBezTo>
                    <a:pt x="79" y="176"/>
                    <a:pt x="80" y="176"/>
                    <a:pt x="80" y="176"/>
                  </a:cubicBezTo>
                  <a:cubicBezTo>
                    <a:pt x="83" y="176"/>
                    <a:pt x="86" y="177"/>
                    <a:pt x="89" y="177"/>
                  </a:cubicBezTo>
                  <a:cubicBezTo>
                    <a:pt x="92" y="177"/>
                    <a:pt x="94" y="176"/>
                    <a:pt x="97" y="176"/>
                  </a:cubicBezTo>
                  <a:cubicBezTo>
                    <a:pt x="98" y="176"/>
                    <a:pt x="98" y="176"/>
                    <a:pt x="99" y="176"/>
                  </a:cubicBezTo>
                  <a:close/>
                  <a:moveTo>
                    <a:pt x="56" y="88"/>
                  </a:moveTo>
                  <a:cubicBezTo>
                    <a:pt x="56" y="70"/>
                    <a:pt x="71" y="55"/>
                    <a:pt x="89" y="55"/>
                  </a:cubicBezTo>
                  <a:cubicBezTo>
                    <a:pt x="107" y="55"/>
                    <a:pt x="122" y="70"/>
                    <a:pt x="122" y="88"/>
                  </a:cubicBezTo>
                  <a:cubicBezTo>
                    <a:pt x="122" y="106"/>
                    <a:pt x="107" y="121"/>
                    <a:pt x="89" y="121"/>
                  </a:cubicBezTo>
                  <a:cubicBezTo>
                    <a:pt x="71" y="121"/>
                    <a:pt x="56" y="106"/>
                    <a:pt x="56" y="88"/>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2" name="Freeform 140"/>
            <p:cNvSpPr>
              <a:spLocks/>
            </p:cNvSpPr>
            <p:nvPr/>
          </p:nvSpPr>
          <p:spPr bwMode="auto">
            <a:xfrm>
              <a:off x="6816725" y="4697413"/>
              <a:ext cx="141288" cy="155575"/>
            </a:xfrm>
            <a:custGeom>
              <a:avLst/>
              <a:gdLst>
                <a:gd name="T0" fmla="*/ 50 w 89"/>
                <a:gd name="T1" fmla="*/ 0 h 98"/>
                <a:gd name="T2" fmla="*/ 88 w 89"/>
                <a:gd name="T3" fmla="*/ 20 h 98"/>
                <a:gd name="T4" fmla="*/ 74 w 89"/>
                <a:gd name="T5" fmla="*/ 27 h 98"/>
                <a:gd name="T6" fmla="*/ 50 w 89"/>
                <a:gd name="T7" fmla="*/ 15 h 98"/>
                <a:gd name="T8" fmla="*/ 17 w 89"/>
                <a:gd name="T9" fmla="*/ 49 h 98"/>
                <a:gd name="T10" fmla="*/ 50 w 89"/>
                <a:gd name="T11" fmla="*/ 83 h 98"/>
                <a:gd name="T12" fmla="*/ 72 w 89"/>
                <a:gd name="T13" fmla="*/ 75 h 98"/>
                <a:gd name="T14" fmla="*/ 72 w 89"/>
                <a:gd name="T15" fmla="*/ 60 h 98"/>
                <a:gd name="T16" fmla="*/ 44 w 89"/>
                <a:gd name="T17" fmla="*/ 60 h 98"/>
                <a:gd name="T18" fmla="*/ 44 w 89"/>
                <a:gd name="T19" fmla="*/ 45 h 98"/>
                <a:gd name="T20" fmla="*/ 89 w 89"/>
                <a:gd name="T21" fmla="*/ 45 h 98"/>
                <a:gd name="T22" fmla="*/ 89 w 89"/>
                <a:gd name="T23" fmla="*/ 81 h 98"/>
                <a:gd name="T24" fmla="*/ 50 w 89"/>
                <a:gd name="T25" fmla="*/ 98 h 98"/>
                <a:gd name="T26" fmla="*/ 0 w 89"/>
                <a:gd name="T27" fmla="*/ 49 h 98"/>
                <a:gd name="T28" fmla="*/ 50 w 89"/>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8">
                  <a:moveTo>
                    <a:pt x="50" y="0"/>
                  </a:moveTo>
                  <a:cubicBezTo>
                    <a:pt x="68" y="0"/>
                    <a:pt x="80" y="9"/>
                    <a:pt x="88" y="20"/>
                  </a:cubicBezTo>
                  <a:cubicBezTo>
                    <a:pt x="74" y="27"/>
                    <a:pt x="74" y="27"/>
                    <a:pt x="74" y="27"/>
                  </a:cubicBezTo>
                  <a:cubicBezTo>
                    <a:pt x="69" y="20"/>
                    <a:pt x="60" y="15"/>
                    <a:pt x="50" y="15"/>
                  </a:cubicBezTo>
                  <a:cubicBezTo>
                    <a:pt x="31" y="15"/>
                    <a:pt x="17" y="29"/>
                    <a:pt x="17" y="49"/>
                  </a:cubicBezTo>
                  <a:cubicBezTo>
                    <a:pt x="17" y="69"/>
                    <a:pt x="31" y="83"/>
                    <a:pt x="50" y="83"/>
                  </a:cubicBezTo>
                  <a:cubicBezTo>
                    <a:pt x="59" y="83"/>
                    <a:pt x="68" y="79"/>
                    <a:pt x="72" y="75"/>
                  </a:cubicBezTo>
                  <a:cubicBezTo>
                    <a:pt x="72" y="60"/>
                    <a:pt x="72" y="60"/>
                    <a:pt x="72" y="60"/>
                  </a:cubicBezTo>
                  <a:cubicBezTo>
                    <a:pt x="44" y="60"/>
                    <a:pt x="44" y="60"/>
                    <a:pt x="44" y="60"/>
                  </a:cubicBezTo>
                  <a:cubicBezTo>
                    <a:pt x="44" y="45"/>
                    <a:pt x="44" y="45"/>
                    <a:pt x="44" y="45"/>
                  </a:cubicBezTo>
                  <a:cubicBezTo>
                    <a:pt x="89" y="45"/>
                    <a:pt x="89" y="45"/>
                    <a:pt x="89" y="45"/>
                  </a:cubicBezTo>
                  <a:cubicBezTo>
                    <a:pt x="89" y="81"/>
                    <a:pt x="89" y="81"/>
                    <a:pt x="89" y="81"/>
                  </a:cubicBezTo>
                  <a:cubicBezTo>
                    <a:pt x="79" y="91"/>
                    <a:pt x="66" y="98"/>
                    <a:pt x="50" y="98"/>
                  </a:cubicBezTo>
                  <a:cubicBezTo>
                    <a:pt x="23" y="98"/>
                    <a:pt x="0" y="78"/>
                    <a:pt x="0" y="49"/>
                  </a:cubicBezTo>
                  <a:cubicBezTo>
                    <a:pt x="0" y="19"/>
                    <a:pt x="23" y="0"/>
                    <a:pt x="50" y="0"/>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3" name="Freeform 141"/>
            <p:cNvSpPr>
              <a:spLocks/>
            </p:cNvSpPr>
            <p:nvPr/>
          </p:nvSpPr>
          <p:spPr bwMode="auto">
            <a:xfrm>
              <a:off x="6994525" y="4700588"/>
              <a:ext cx="92075" cy="149225"/>
            </a:xfrm>
            <a:custGeom>
              <a:avLst/>
              <a:gdLst>
                <a:gd name="T0" fmla="*/ 0 w 58"/>
                <a:gd name="T1" fmla="*/ 0 h 94"/>
                <a:gd name="T2" fmla="*/ 16 w 58"/>
                <a:gd name="T3" fmla="*/ 0 h 94"/>
                <a:gd name="T4" fmla="*/ 16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6" y="0"/>
                  </a:lnTo>
                  <a:lnTo>
                    <a:pt x="16"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4" name="Freeform 142"/>
            <p:cNvSpPr>
              <a:spLocks noEditPoints="1"/>
            </p:cNvSpPr>
            <p:nvPr/>
          </p:nvSpPr>
          <p:spPr bwMode="auto">
            <a:xfrm>
              <a:off x="7105650" y="4697413"/>
              <a:ext cx="152400" cy="155575"/>
            </a:xfrm>
            <a:custGeom>
              <a:avLst/>
              <a:gdLst>
                <a:gd name="T0" fmla="*/ 48 w 96"/>
                <a:gd name="T1" fmla="*/ 0 h 98"/>
                <a:gd name="T2" fmla="*/ 96 w 96"/>
                <a:gd name="T3" fmla="*/ 49 h 98"/>
                <a:gd name="T4" fmla="*/ 48 w 96"/>
                <a:gd name="T5" fmla="*/ 98 h 98"/>
                <a:gd name="T6" fmla="*/ 0 w 96"/>
                <a:gd name="T7" fmla="*/ 49 h 98"/>
                <a:gd name="T8" fmla="*/ 48 w 96"/>
                <a:gd name="T9" fmla="*/ 0 h 98"/>
                <a:gd name="T10" fmla="*/ 48 w 96"/>
                <a:gd name="T11" fmla="*/ 15 h 98"/>
                <a:gd name="T12" fmla="*/ 17 w 96"/>
                <a:gd name="T13" fmla="*/ 49 h 98"/>
                <a:gd name="T14" fmla="*/ 48 w 96"/>
                <a:gd name="T15" fmla="*/ 83 h 98"/>
                <a:gd name="T16" fmla="*/ 79 w 96"/>
                <a:gd name="T17" fmla="*/ 49 h 98"/>
                <a:gd name="T18" fmla="*/ 48 w 96"/>
                <a:gd name="T19" fmla="*/ 1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8">
                  <a:moveTo>
                    <a:pt x="48" y="0"/>
                  </a:moveTo>
                  <a:cubicBezTo>
                    <a:pt x="76" y="0"/>
                    <a:pt x="96" y="21"/>
                    <a:pt x="96" y="49"/>
                  </a:cubicBezTo>
                  <a:cubicBezTo>
                    <a:pt x="96" y="77"/>
                    <a:pt x="76" y="98"/>
                    <a:pt x="48" y="98"/>
                  </a:cubicBezTo>
                  <a:cubicBezTo>
                    <a:pt x="20" y="98"/>
                    <a:pt x="0" y="77"/>
                    <a:pt x="0" y="49"/>
                  </a:cubicBezTo>
                  <a:cubicBezTo>
                    <a:pt x="0" y="21"/>
                    <a:pt x="20" y="0"/>
                    <a:pt x="48" y="0"/>
                  </a:cubicBezTo>
                  <a:close/>
                  <a:moveTo>
                    <a:pt x="48" y="15"/>
                  </a:moveTo>
                  <a:cubicBezTo>
                    <a:pt x="29" y="15"/>
                    <a:pt x="17" y="29"/>
                    <a:pt x="17" y="49"/>
                  </a:cubicBezTo>
                  <a:cubicBezTo>
                    <a:pt x="17" y="68"/>
                    <a:pt x="29" y="83"/>
                    <a:pt x="48" y="83"/>
                  </a:cubicBezTo>
                  <a:cubicBezTo>
                    <a:pt x="67" y="83"/>
                    <a:pt x="79" y="68"/>
                    <a:pt x="79" y="49"/>
                  </a:cubicBezTo>
                  <a:cubicBezTo>
                    <a:pt x="79" y="29"/>
                    <a:pt x="67" y="15"/>
                    <a:pt x="48" y="15"/>
                  </a:cubicBez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5" name="Freeform 143"/>
            <p:cNvSpPr>
              <a:spLocks noEditPoints="1"/>
            </p:cNvSpPr>
            <p:nvPr/>
          </p:nvSpPr>
          <p:spPr bwMode="auto">
            <a:xfrm>
              <a:off x="7292975" y="4700588"/>
              <a:ext cx="119063" cy="149225"/>
            </a:xfrm>
            <a:custGeom>
              <a:avLst/>
              <a:gdLst>
                <a:gd name="T0" fmla="*/ 0 w 75"/>
                <a:gd name="T1" fmla="*/ 0 h 94"/>
                <a:gd name="T2" fmla="*/ 46 w 75"/>
                <a:gd name="T3" fmla="*/ 0 h 94"/>
                <a:gd name="T4" fmla="*/ 73 w 75"/>
                <a:gd name="T5" fmla="*/ 24 h 94"/>
                <a:gd name="T6" fmla="*/ 57 w 75"/>
                <a:gd name="T7" fmla="*/ 45 h 94"/>
                <a:gd name="T8" fmla="*/ 75 w 75"/>
                <a:gd name="T9" fmla="*/ 69 h 94"/>
                <a:gd name="T10" fmla="*/ 47 w 75"/>
                <a:gd name="T11" fmla="*/ 94 h 94"/>
                <a:gd name="T12" fmla="*/ 0 w 75"/>
                <a:gd name="T13" fmla="*/ 94 h 94"/>
                <a:gd name="T14" fmla="*/ 0 w 75"/>
                <a:gd name="T15" fmla="*/ 0 h 94"/>
                <a:gd name="T16" fmla="*/ 43 w 75"/>
                <a:gd name="T17" fmla="*/ 39 h 94"/>
                <a:gd name="T18" fmla="*/ 56 w 75"/>
                <a:gd name="T19" fmla="*/ 27 h 94"/>
                <a:gd name="T20" fmla="*/ 43 w 75"/>
                <a:gd name="T21" fmla="*/ 14 h 94"/>
                <a:gd name="T22" fmla="*/ 16 w 75"/>
                <a:gd name="T23" fmla="*/ 14 h 94"/>
                <a:gd name="T24" fmla="*/ 16 w 75"/>
                <a:gd name="T25" fmla="*/ 39 h 94"/>
                <a:gd name="T26" fmla="*/ 43 w 75"/>
                <a:gd name="T27" fmla="*/ 39 h 94"/>
                <a:gd name="T28" fmla="*/ 43 w 75"/>
                <a:gd name="T29" fmla="*/ 79 h 94"/>
                <a:gd name="T30" fmla="*/ 58 w 75"/>
                <a:gd name="T31" fmla="*/ 66 h 94"/>
                <a:gd name="T32" fmla="*/ 43 w 75"/>
                <a:gd name="T33" fmla="*/ 53 h 94"/>
                <a:gd name="T34" fmla="*/ 16 w 75"/>
                <a:gd name="T35" fmla="*/ 53 h 94"/>
                <a:gd name="T36" fmla="*/ 16 w 75"/>
                <a:gd name="T37" fmla="*/ 79 h 94"/>
                <a:gd name="T38" fmla="*/ 43 w 75"/>
                <a:gd name="T39"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4">
                  <a:moveTo>
                    <a:pt x="0" y="0"/>
                  </a:moveTo>
                  <a:cubicBezTo>
                    <a:pt x="46" y="0"/>
                    <a:pt x="46" y="0"/>
                    <a:pt x="46" y="0"/>
                  </a:cubicBezTo>
                  <a:cubicBezTo>
                    <a:pt x="63" y="0"/>
                    <a:pt x="73" y="10"/>
                    <a:pt x="73" y="24"/>
                  </a:cubicBezTo>
                  <a:cubicBezTo>
                    <a:pt x="73" y="36"/>
                    <a:pt x="65" y="44"/>
                    <a:pt x="57" y="45"/>
                  </a:cubicBezTo>
                  <a:cubicBezTo>
                    <a:pt x="67" y="47"/>
                    <a:pt x="75" y="57"/>
                    <a:pt x="75" y="69"/>
                  </a:cubicBezTo>
                  <a:cubicBezTo>
                    <a:pt x="75" y="83"/>
                    <a:pt x="65" y="94"/>
                    <a:pt x="47" y="94"/>
                  </a:cubicBezTo>
                  <a:cubicBezTo>
                    <a:pt x="0" y="94"/>
                    <a:pt x="0" y="94"/>
                    <a:pt x="0" y="94"/>
                  </a:cubicBezTo>
                  <a:lnTo>
                    <a:pt x="0" y="0"/>
                  </a:lnTo>
                  <a:close/>
                  <a:moveTo>
                    <a:pt x="43" y="39"/>
                  </a:moveTo>
                  <a:cubicBezTo>
                    <a:pt x="51" y="39"/>
                    <a:pt x="56" y="34"/>
                    <a:pt x="56" y="27"/>
                  </a:cubicBezTo>
                  <a:cubicBezTo>
                    <a:pt x="56" y="20"/>
                    <a:pt x="51" y="14"/>
                    <a:pt x="43" y="14"/>
                  </a:cubicBezTo>
                  <a:cubicBezTo>
                    <a:pt x="16" y="14"/>
                    <a:pt x="16" y="14"/>
                    <a:pt x="16" y="14"/>
                  </a:cubicBezTo>
                  <a:cubicBezTo>
                    <a:pt x="16" y="39"/>
                    <a:pt x="16" y="39"/>
                    <a:pt x="16" y="39"/>
                  </a:cubicBezTo>
                  <a:lnTo>
                    <a:pt x="43" y="39"/>
                  </a:lnTo>
                  <a:close/>
                  <a:moveTo>
                    <a:pt x="43" y="79"/>
                  </a:moveTo>
                  <a:cubicBezTo>
                    <a:pt x="52" y="79"/>
                    <a:pt x="58" y="74"/>
                    <a:pt x="58" y="66"/>
                  </a:cubicBezTo>
                  <a:cubicBezTo>
                    <a:pt x="58" y="59"/>
                    <a:pt x="53" y="53"/>
                    <a:pt x="43" y="53"/>
                  </a:cubicBezTo>
                  <a:cubicBezTo>
                    <a:pt x="16" y="53"/>
                    <a:pt x="16" y="53"/>
                    <a:pt x="16" y="53"/>
                  </a:cubicBezTo>
                  <a:cubicBezTo>
                    <a:pt x="16" y="79"/>
                    <a:pt x="16" y="79"/>
                    <a:pt x="16" y="79"/>
                  </a:cubicBezTo>
                  <a:lnTo>
                    <a:pt x="43" y="79"/>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 name="Freeform 144"/>
            <p:cNvSpPr>
              <a:spLocks noEditPoints="1"/>
            </p:cNvSpPr>
            <p:nvPr/>
          </p:nvSpPr>
          <p:spPr bwMode="auto">
            <a:xfrm>
              <a:off x="7431088" y="4700588"/>
              <a:ext cx="150813" cy="149225"/>
            </a:xfrm>
            <a:custGeom>
              <a:avLst/>
              <a:gdLst>
                <a:gd name="T0" fmla="*/ 70 w 95"/>
                <a:gd name="T1" fmla="*/ 76 h 94"/>
                <a:gd name="T2" fmla="*/ 25 w 95"/>
                <a:gd name="T3" fmla="*/ 76 h 94"/>
                <a:gd name="T4" fmla="*/ 18 w 95"/>
                <a:gd name="T5" fmla="*/ 94 h 94"/>
                <a:gd name="T6" fmla="*/ 0 w 95"/>
                <a:gd name="T7" fmla="*/ 94 h 94"/>
                <a:gd name="T8" fmla="*/ 37 w 95"/>
                <a:gd name="T9" fmla="*/ 0 h 94"/>
                <a:gd name="T10" fmla="*/ 58 w 95"/>
                <a:gd name="T11" fmla="*/ 0 h 94"/>
                <a:gd name="T12" fmla="*/ 95 w 95"/>
                <a:gd name="T13" fmla="*/ 94 h 94"/>
                <a:gd name="T14" fmla="*/ 77 w 95"/>
                <a:gd name="T15" fmla="*/ 94 h 94"/>
                <a:gd name="T16" fmla="*/ 70 w 95"/>
                <a:gd name="T17" fmla="*/ 76 h 94"/>
                <a:gd name="T18" fmla="*/ 30 w 95"/>
                <a:gd name="T19" fmla="*/ 61 h 94"/>
                <a:gd name="T20" fmla="*/ 65 w 95"/>
                <a:gd name="T21" fmla="*/ 61 h 94"/>
                <a:gd name="T22" fmla="*/ 47 w 95"/>
                <a:gd name="T23" fmla="*/ 14 h 94"/>
                <a:gd name="T24" fmla="*/ 30 w 95"/>
                <a:gd name="T25"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4">
                  <a:moveTo>
                    <a:pt x="70" y="76"/>
                  </a:moveTo>
                  <a:lnTo>
                    <a:pt x="25" y="76"/>
                  </a:lnTo>
                  <a:lnTo>
                    <a:pt x="18" y="94"/>
                  </a:lnTo>
                  <a:lnTo>
                    <a:pt x="0" y="94"/>
                  </a:lnTo>
                  <a:lnTo>
                    <a:pt x="37" y="0"/>
                  </a:lnTo>
                  <a:lnTo>
                    <a:pt x="58" y="0"/>
                  </a:lnTo>
                  <a:lnTo>
                    <a:pt x="95" y="94"/>
                  </a:lnTo>
                  <a:lnTo>
                    <a:pt x="77" y="94"/>
                  </a:lnTo>
                  <a:lnTo>
                    <a:pt x="70" y="76"/>
                  </a:lnTo>
                  <a:close/>
                  <a:moveTo>
                    <a:pt x="30" y="61"/>
                  </a:moveTo>
                  <a:lnTo>
                    <a:pt x="65" y="61"/>
                  </a:lnTo>
                  <a:lnTo>
                    <a:pt x="47" y="14"/>
                  </a:lnTo>
                  <a:lnTo>
                    <a:pt x="30" y="61"/>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145"/>
            <p:cNvSpPr>
              <a:spLocks/>
            </p:cNvSpPr>
            <p:nvPr/>
          </p:nvSpPr>
          <p:spPr bwMode="auto">
            <a:xfrm>
              <a:off x="7607300" y="4700588"/>
              <a:ext cx="92075" cy="149225"/>
            </a:xfrm>
            <a:custGeom>
              <a:avLst/>
              <a:gdLst>
                <a:gd name="T0" fmla="*/ 0 w 58"/>
                <a:gd name="T1" fmla="*/ 0 h 94"/>
                <a:gd name="T2" fmla="*/ 16 w 58"/>
                <a:gd name="T3" fmla="*/ 0 h 94"/>
                <a:gd name="T4" fmla="*/ 16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6" y="0"/>
                  </a:lnTo>
                  <a:lnTo>
                    <a:pt x="16"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146"/>
            <p:cNvSpPr>
              <a:spLocks/>
            </p:cNvSpPr>
            <p:nvPr/>
          </p:nvSpPr>
          <p:spPr bwMode="auto">
            <a:xfrm>
              <a:off x="7731125" y="4700588"/>
              <a:ext cx="92075" cy="149225"/>
            </a:xfrm>
            <a:custGeom>
              <a:avLst/>
              <a:gdLst>
                <a:gd name="T0" fmla="*/ 0 w 58"/>
                <a:gd name="T1" fmla="*/ 0 h 94"/>
                <a:gd name="T2" fmla="*/ 17 w 58"/>
                <a:gd name="T3" fmla="*/ 0 h 94"/>
                <a:gd name="T4" fmla="*/ 17 w 58"/>
                <a:gd name="T5" fmla="*/ 79 h 94"/>
                <a:gd name="T6" fmla="*/ 58 w 58"/>
                <a:gd name="T7" fmla="*/ 79 h 94"/>
                <a:gd name="T8" fmla="*/ 58 w 58"/>
                <a:gd name="T9" fmla="*/ 94 h 94"/>
                <a:gd name="T10" fmla="*/ 0 w 58"/>
                <a:gd name="T11" fmla="*/ 94 h 94"/>
                <a:gd name="T12" fmla="*/ 0 w 5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8" h="94">
                  <a:moveTo>
                    <a:pt x="0" y="0"/>
                  </a:moveTo>
                  <a:lnTo>
                    <a:pt x="17" y="0"/>
                  </a:lnTo>
                  <a:lnTo>
                    <a:pt x="17" y="79"/>
                  </a:lnTo>
                  <a:lnTo>
                    <a:pt x="58" y="79"/>
                  </a:lnTo>
                  <a:lnTo>
                    <a:pt x="58" y="94"/>
                  </a:lnTo>
                  <a:lnTo>
                    <a:pt x="0" y="94"/>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147"/>
            <p:cNvSpPr>
              <a:spLocks/>
            </p:cNvSpPr>
            <p:nvPr/>
          </p:nvSpPr>
          <p:spPr bwMode="auto">
            <a:xfrm>
              <a:off x="7812088" y="4700588"/>
              <a:ext cx="142875" cy="149225"/>
            </a:xfrm>
            <a:custGeom>
              <a:avLst/>
              <a:gdLst>
                <a:gd name="T0" fmla="*/ 37 w 90"/>
                <a:gd name="T1" fmla="*/ 55 h 94"/>
                <a:gd name="T2" fmla="*/ 0 w 90"/>
                <a:gd name="T3" fmla="*/ 0 h 94"/>
                <a:gd name="T4" fmla="*/ 19 w 90"/>
                <a:gd name="T5" fmla="*/ 0 h 94"/>
                <a:gd name="T6" fmla="*/ 45 w 90"/>
                <a:gd name="T7" fmla="*/ 40 h 94"/>
                <a:gd name="T8" fmla="*/ 71 w 90"/>
                <a:gd name="T9" fmla="*/ 0 h 94"/>
                <a:gd name="T10" fmla="*/ 90 w 90"/>
                <a:gd name="T11" fmla="*/ 0 h 94"/>
                <a:gd name="T12" fmla="*/ 54 w 90"/>
                <a:gd name="T13" fmla="*/ 55 h 94"/>
                <a:gd name="T14" fmla="*/ 54 w 90"/>
                <a:gd name="T15" fmla="*/ 94 h 94"/>
                <a:gd name="T16" fmla="*/ 37 w 90"/>
                <a:gd name="T17" fmla="*/ 94 h 94"/>
                <a:gd name="T18" fmla="*/ 37 w 90"/>
                <a:gd name="T19"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4">
                  <a:moveTo>
                    <a:pt x="37" y="55"/>
                  </a:moveTo>
                  <a:lnTo>
                    <a:pt x="0" y="0"/>
                  </a:lnTo>
                  <a:lnTo>
                    <a:pt x="19" y="0"/>
                  </a:lnTo>
                  <a:lnTo>
                    <a:pt x="45" y="40"/>
                  </a:lnTo>
                  <a:lnTo>
                    <a:pt x="71" y="0"/>
                  </a:lnTo>
                  <a:lnTo>
                    <a:pt x="90" y="0"/>
                  </a:lnTo>
                  <a:lnTo>
                    <a:pt x="54" y="55"/>
                  </a:lnTo>
                  <a:lnTo>
                    <a:pt x="54" y="94"/>
                  </a:lnTo>
                  <a:lnTo>
                    <a:pt x="37" y="94"/>
                  </a:lnTo>
                  <a:lnTo>
                    <a:pt x="37" y="55"/>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 name="Freeform 148"/>
            <p:cNvSpPr>
              <a:spLocks/>
            </p:cNvSpPr>
            <p:nvPr/>
          </p:nvSpPr>
          <p:spPr bwMode="auto">
            <a:xfrm>
              <a:off x="6948488" y="4937126"/>
              <a:ext cx="155575" cy="150813"/>
            </a:xfrm>
            <a:custGeom>
              <a:avLst/>
              <a:gdLst>
                <a:gd name="T0" fmla="*/ 81 w 98"/>
                <a:gd name="T1" fmla="*/ 23 h 95"/>
                <a:gd name="T2" fmla="*/ 52 w 98"/>
                <a:gd name="T3" fmla="*/ 95 h 95"/>
                <a:gd name="T4" fmla="*/ 45 w 98"/>
                <a:gd name="T5" fmla="*/ 95 h 95"/>
                <a:gd name="T6" fmla="*/ 16 w 98"/>
                <a:gd name="T7" fmla="*/ 23 h 95"/>
                <a:gd name="T8" fmla="*/ 16 w 98"/>
                <a:gd name="T9" fmla="*/ 95 h 95"/>
                <a:gd name="T10" fmla="*/ 0 w 98"/>
                <a:gd name="T11" fmla="*/ 95 h 95"/>
                <a:gd name="T12" fmla="*/ 0 w 98"/>
                <a:gd name="T13" fmla="*/ 0 h 95"/>
                <a:gd name="T14" fmla="*/ 23 w 98"/>
                <a:gd name="T15" fmla="*/ 0 h 95"/>
                <a:gd name="T16" fmla="*/ 49 w 98"/>
                <a:gd name="T17" fmla="*/ 64 h 95"/>
                <a:gd name="T18" fmla="*/ 74 w 98"/>
                <a:gd name="T19" fmla="*/ 0 h 95"/>
                <a:gd name="T20" fmla="*/ 98 w 98"/>
                <a:gd name="T21" fmla="*/ 0 h 95"/>
                <a:gd name="T22" fmla="*/ 98 w 98"/>
                <a:gd name="T23" fmla="*/ 95 h 95"/>
                <a:gd name="T24" fmla="*/ 81 w 98"/>
                <a:gd name="T25" fmla="*/ 95 h 95"/>
                <a:gd name="T26" fmla="*/ 81 w 98"/>
                <a:gd name="T27"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95">
                  <a:moveTo>
                    <a:pt x="81" y="23"/>
                  </a:moveTo>
                  <a:lnTo>
                    <a:pt x="52" y="95"/>
                  </a:lnTo>
                  <a:lnTo>
                    <a:pt x="45" y="95"/>
                  </a:lnTo>
                  <a:lnTo>
                    <a:pt x="16" y="23"/>
                  </a:lnTo>
                  <a:lnTo>
                    <a:pt x="16" y="95"/>
                  </a:lnTo>
                  <a:lnTo>
                    <a:pt x="0" y="95"/>
                  </a:lnTo>
                  <a:lnTo>
                    <a:pt x="0" y="0"/>
                  </a:lnTo>
                  <a:lnTo>
                    <a:pt x="23" y="0"/>
                  </a:lnTo>
                  <a:lnTo>
                    <a:pt x="49" y="64"/>
                  </a:lnTo>
                  <a:lnTo>
                    <a:pt x="74" y="0"/>
                  </a:lnTo>
                  <a:lnTo>
                    <a:pt x="98" y="0"/>
                  </a:lnTo>
                  <a:lnTo>
                    <a:pt x="98" y="95"/>
                  </a:lnTo>
                  <a:lnTo>
                    <a:pt x="81" y="95"/>
                  </a:lnTo>
                  <a:lnTo>
                    <a:pt x="81" y="23"/>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 name="Rectangle 149"/>
            <p:cNvSpPr>
              <a:spLocks noChangeArrowheads="1"/>
            </p:cNvSpPr>
            <p:nvPr/>
          </p:nvSpPr>
          <p:spPr bwMode="auto">
            <a:xfrm>
              <a:off x="7143750" y="4937126"/>
              <a:ext cx="26988" cy="150813"/>
            </a:xfrm>
            <a:prstGeom prst="rect">
              <a:avLst/>
            </a:prstGeom>
            <a:solidFill>
              <a:srgbClr val="0025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150"/>
            <p:cNvSpPr>
              <a:spLocks/>
            </p:cNvSpPr>
            <p:nvPr/>
          </p:nvSpPr>
          <p:spPr bwMode="auto">
            <a:xfrm>
              <a:off x="7212013" y="4937126"/>
              <a:ext cx="128588" cy="150813"/>
            </a:xfrm>
            <a:custGeom>
              <a:avLst/>
              <a:gdLst>
                <a:gd name="T0" fmla="*/ 16 w 81"/>
                <a:gd name="T1" fmla="*/ 26 h 95"/>
                <a:gd name="T2" fmla="*/ 16 w 81"/>
                <a:gd name="T3" fmla="*/ 95 h 95"/>
                <a:gd name="T4" fmla="*/ 0 w 81"/>
                <a:gd name="T5" fmla="*/ 95 h 95"/>
                <a:gd name="T6" fmla="*/ 0 w 81"/>
                <a:gd name="T7" fmla="*/ 0 h 95"/>
                <a:gd name="T8" fmla="*/ 17 w 81"/>
                <a:gd name="T9" fmla="*/ 0 h 95"/>
                <a:gd name="T10" fmla="*/ 65 w 81"/>
                <a:gd name="T11" fmla="*/ 67 h 95"/>
                <a:gd name="T12" fmla="*/ 65 w 81"/>
                <a:gd name="T13" fmla="*/ 0 h 95"/>
                <a:gd name="T14" fmla="*/ 81 w 81"/>
                <a:gd name="T15" fmla="*/ 0 h 95"/>
                <a:gd name="T16" fmla="*/ 81 w 81"/>
                <a:gd name="T17" fmla="*/ 95 h 95"/>
                <a:gd name="T18" fmla="*/ 65 w 81"/>
                <a:gd name="T19" fmla="*/ 95 h 95"/>
                <a:gd name="T20" fmla="*/ 16 w 81"/>
                <a:gd name="T21"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5">
                  <a:moveTo>
                    <a:pt x="16" y="26"/>
                  </a:moveTo>
                  <a:lnTo>
                    <a:pt x="16" y="95"/>
                  </a:lnTo>
                  <a:lnTo>
                    <a:pt x="0" y="95"/>
                  </a:lnTo>
                  <a:lnTo>
                    <a:pt x="0" y="0"/>
                  </a:lnTo>
                  <a:lnTo>
                    <a:pt x="17" y="0"/>
                  </a:lnTo>
                  <a:lnTo>
                    <a:pt x="65" y="67"/>
                  </a:lnTo>
                  <a:lnTo>
                    <a:pt x="65" y="0"/>
                  </a:lnTo>
                  <a:lnTo>
                    <a:pt x="81" y="0"/>
                  </a:lnTo>
                  <a:lnTo>
                    <a:pt x="81" y="95"/>
                  </a:lnTo>
                  <a:lnTo>
                    <a:pt x="65" y="95"/>
                  </a:lnTo>
                  <a:lnTo>
                    <a:pt x="16" y="26"/>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 name="Freeform 151"/>
            <p:cNvSpPr>
              <a:spLocks noEditPoints="1"/>
            </p:cNvSpPr>
            <p:nvPr/>
          </p:nvSpPr>
          <p:spPr bwMode="auto">
            <a:xfrm>
              <a:off x="7381875" y="4937126"/>
              <a:ext cx="133350" cy="150813"/>
            </a:xfrm>
            <a:custGeom>
              <a:avLst/>
              <a:gdLst>
                <a:gd name="T0" fmla="*/ 0 w 84"/>
                <a:gd name="T1" fmla="*/ 0 h 95"/>
                <a:gd name="T2" fmla="*/ 35 w 84"/>
                <a:gd name="T3" fmla="*/ 0 h 95"/>
                <a:gd name="T4" fmla="*/ 84 w 84"/>
                <a:gd name="T5" fmla="*/ 48 h 95"/>
                <a:gd name="T6" fmla="*/ 35 w 84"/>
                <a:gd name="T7" fmla="*/ 95 h 95"/>
                <a:gd name="T8" fmla="*/ 0 w 84"/>
                <a:gd name="T9" fmla="*/ 95 h 95"/>
                <a:gd name="T10" fmla="*/ 0 w 84"/>
                <a:gd name="T11" fmla="*/ 0 h 95"/>
                <a:gd name="T12" fmla="*/ 35 w 84"/>
                <a:gd name="T13" fmla="*/ 80 h 95"/>
                <a:gd name="T14" fmla="*/ 67 w 84"/>
                <a:gd name="T15" fmla="*/ 48 h 95"/>
                <a:gd name="T16" fmla="*/ 35 w 84"/>
                <a:gd name="T17" fmla="*/ 15 h 95"/>
                <a:gd name="T18" fmla="*/ 16 w 84"/>
                <a:gd name="T19" fmla="*/ 15 h 95"/>
                <a:gd name="T20" fmla="*/ 16 w 84"/>
                <a:gd name="T21" fmla="*/ 80 h 95"/>
                <a:gd name="T22" fmla="*/ 35 w 84"/>
                <a:gd name="T23" fmla="*/ 8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5">
                  <a:moveTo>
                    <a:pt x="0" y="0"/>
                  </a:moveTo>
                  <a:cubicBezTo>
                    <a:pt x="35" y="0"/>
                    <a:pt x="35" y="0"/>
                    <a:pt x="35" y="0"/>
                  </a:cubicBezTo>
                  <a:cubicBezTo>
                    <a:pt x="64" y="0"/>
                    <a:pt x="84" y="20"/>
                    <a:pt x="84" y="48"/>
                  </a:cubicBezTo>
                  <a:cubicBezTo>
                    <a:pt x="84" y="75"/>
                    <a:pt x="64" y="95"/>
                    <a:pt x="35" y="95"/>
                  </a:cubicBezTo>
                  <a:cubicBezTo>
                    <a:pt x="0" y="95"/>
                    <a:pt x="0" y="95"/>
                    <a:pt x="0" y="95"/>
                  </a:cubicBezTo>
                  <a:lnTo>
                    <a:pt x="0" y="0"/>
                  </a:lnTo>
                  <a:close/>
                  <a:moveTo>
                    <a:pt x="35" y="80"/>
                  </a:moveTo>
                  <a:cubicBezTo>
                    <a:pt x="55" y="80"/>
                    <a:pt x="67" y="65"/>
                    <a:pt x="67" y="48"/>
                  </a:cubicBezTo>
                  <a:cubicBezTo>
                    <a:pt x="67" y="29"/>
                    <a:pt x="56" y="15"/>
                    <a:pt x="35" y="15"/>
                  </a:cubicBezTo>
                  <a:cubicBezTo>
                    <a:pt x="16" y="15"/>
                    <a:pt x="16" y="15"/>
                    <a:pt x="16" y="15"/>
                  </a:cubicBezTo>
                  <a:cubicBezTo>
                    <a:pt x="16" y="80"/>
                    <a:pt x="16" y="80"/>
                    <a:pt x="16" y="80"/>
                  </a:cubicBezTo>
                  <a:lnTo>
                    <a:pt x="35" y="8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 name="Freeform 152"/>
            <p:cNvSpPr>
              <a:spLocks/>
            </p:cNvSpPr>
            <p:nvPr/>
          </p:nvSpPr>
          <p:spPr bwMode="auto">
            <a:xfrm>
              <a:off x="7550150" y="4937126"/>
              <a:ext cx="101600" cy="150813"/>
            </a:xfrm>
            <a:custGeom>
              <a:avLst/>
              <a:gdLst>
                <a:gd name="T0" fmla="*/ 0 w 64"/>
                <a:gd name="T1" fmla="*/ 0 h 95"/>
                <a:gd name="T2" fmla="*/ 64 w 64"/>
                <a:gd name="T3" fmla="*/ 0 h 95"/>
                <a:gd name="T4" fmla="*/ 64 w 64"/>
                <a:gd name="T5" fmla="*/ 15 h 95"/>
                <a:gd name="T6" fmla="*/ 16 w 64"/>
                <a:gd name="T7" fmla="*/ 15 h 95"/>
                <a:gd name="T8" fmla="*/ 16 w 64"/>
                <a:gd name="T9" fmla="*/ 39 h 95"/>
                <a:gd name="T10" fmla="*/ 63 w 64"/>
                <a:gd name="T11" fmla="*/ 39 h 95"/>
                <a:gd name="T12" fmla="*/ 63 w 64"/>
                <a:gd name="T13" fmla="*/ 54 h 95"/>
                <a:gd name="T14" fmla="*/ 16 w 64"/>
                <a:gd name="T15" fmla="*/ 54 h 95"/>
                <a:gd name="T16" fmla="*/ 16 w 64"/>
                <a:gd name="T17" fmla="*/ 80 h 95"/>
                <a:gd name="T18" fmla="*/ 64 w 64"/>
                <a:gd name="T19" fmla="*/ 80 h 95"/>
                <a:gd name="T20" fmla="*/ 64 w 64"/>
                <a:gd name="T21" fmla="*/ 95 h 95"/>
                <a:gd name="T22" fmla="*/ 0 w 64"/>
                <a:gd name="T23" fmla="*/ 95 h 95"/>
                <a:gd name="T24" fmla="*/ 0 w 64"/>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95">
                  <a:moveTo>
                    <a:pt x="0" y="0"/>
                  </a:moveTo>
                  <a:lnTo>
                    <a:pt x="64" y="0"/>
                  </a:lnTo>
                  <a:lnTo>
                    <a:pt x="64" y="15"/>
                  </a:lnTo>
                  <a:lnTo>
                    <a:pt x="16" y="15"/>
                  </a:lnTo>
                  <a:lnTo>
                    <a:pt x="16" y="39"/>
                  </a:lnTo>
                  <a:lnTo>
                    <a:pt x="63" y="39"/>
                  </a:lnTo>
                  <a:lnTo>
                    <a:pt x="63" y="54"/>
                  </a:lnTo>
                  <a:lnTo>
                    <a:pt x="16" y="54"/>
                  </a:lnTo>
                  <a:lnTo>
                    <a:pt x="16" y="80"/>
                  </a:lnTo>
                  <a:lnTo>
                    <a:pt x="64" y="80"/>
                  </a:lnTo>
                  <a:lnTo>
                    <a:pt x="64" y="95"/>
                  </a:lnTo>
                  <a:lnTo>
                    <a:pt x="0" y="95"/>
                  </a:lnTo>
                  <a:lnTo>
                    <a:pt x="0" y="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 name="Freeform 153"/>
            <p:cNvSpPr>
              <a:spLocks noEditPoints="1"/>
            </p:cNvSpPr>
            <p:nvPr/>
          </p:nvSpPr>
          <p:spPr bwMode="auto">
            <a:xfrm>
              <a:off x="7688263" y="4937126"/>
              <a:ext cx="133350" cy="150813"/>
            </a:xfrm>
            <a:custGeom>
              <a:avLst/>
              <a:gdLst>
                <a:gd name="T0" fmla="*/ 0 w 84"/>
                <a:gd name="T1" fmla="*/ 0 h 95"/>
                <a:gd name="T2" fmla="*/ 35 w 84"/>
                <a:gd name="T3" fmla="*/ 0 h 95"/>
                <a:gd name="T4" fmla="*/ 84 w 84"/>
                <a:gd name="T5" fmla="*/ 48 h 95"/>
                <a:gd name="T6" fmla="*/ 35 w 84"/>
                <a:gd name="T7" fmla="*/ 95 h 95"/>
                <a:gd name="T8" fmla="*/ 0 w 84"/>
                <a:gd name="T9" fmla="*/ 95 h 95"/>
                <a:gd name="T10" fmla="*/ 0 w 84"/>
                <a:gd name="T11" fmla="*/ 0 h 95"/>
                <a:gd name="T12" fmla="*/ 35 w 84"/>
                <a:gd name="T13" fmla="*/ 80 h 95"/>
                <a:gd name="T14" fmla="*/ 67 w 84"/>
                <a:gd name="T15" fmla="*/ 48 h 95"/>
                <a:gd name="T16" fmla="*/ 35 w 84"/>
                <a:gd name="T17" fmla="*/ 15 h 95"/>
                <a:gd name="T18" fmla="*/ 17 w 84"/>
                <a:gd name="T19" fmla="*/ 15 h 95"/>
                <a:gd name="T20" fmla="*/ 17 w 84"/>
                <a:gd name="T21" fmla="*/ 80 h 95"/>
                <a:gd name="T22" fmla="*/ 35 w 84"/>
                <a:gd name="T23" fmla="*/ 8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5">
                  <a:moveTo>
                    <a:pt x="0" y="0"/>
                  </a:moveTo>
                  <a:cubicBezTo>
                    <a:pt x="35" y="0"/>
                    <a:pt x="35" y="0"/>
                    <a:pt x="35" y="0"/>
                  </a:cubicBezTo>
                  <a:cubicBezTo>
                    <a:pt x="64" y="0"/>
                    <a:pt x="84" y="20"/>
                    <a:pt x="84" y="48"/>
                  </a:cubicBezTo>
                  <a:cubicBezTo>
                    <a:pt x="84" y="75"/>
                    <a:pt x="64" y="95"/>
                    <a:pt x="35" y="95"/>
                  </a:cubicBezTo>
                  <a:cubicBezTo>
                    <a:pt x="0" y="95"/>
                    <a:pt x="0" y="95"/>
                    <a:pt x="0" y="95"/>
                  </a:cubicBezTo>
                  <a:lnTo>
                    <a:pt x="0" y="0"/>
                  </a:lnTo>
                  <a:close/>
                  <a:moveTo>
                    <a:pt x="35" y="80"/>
                  </a:moveTo>
                  <a:cubicBezTo>
                    <a:pt x="56" y="80"/>
                    <a:pt x="67" y="65"/>
                    <a:pt x="67" y="48"/>
                  </a:cubicBezTo>
                  <a:cubicBezTo>
                    <a:pt x="67" y="29"/>
                    <a:pt x="56" y="15"/>
                    <a:pt x="35" y="15"/>
                  </a:cubicBezTo>
                  <a:cubicBezTo>
                    <a:pt x="17" y="15"/>
                    <a:pt x="17" y="15"/>
                    <a:pt x="17" y="15"/>
                  </a:cubicBezTo>
                  <a:cubicBezTo>
                    <a:pt x="17" y="80"/>
                    <a:pt x="17" y="80"/>
                    <a:pt x="17" y="80"/>
                  </a:cubicBezTo>
                  <a:lnTo>
                    <a:pt x="35" y="80"/>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79486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1000"/>
                                        <p:tgtEl>
                                          <p:spTgt spid="156"/>
                                        </p:tgtEl>
                                      </p:cBhvr>
                                    </p:animEffect>
                                    <p:anim calcmode="lin" valueType="num">
                                      <p:cBhvr>
                                        <p:cTn id="14" dur="1000" fill="hold"/>
                                        <p:tgtEl>
                                          <p:spTgt spid="156"/>
                                        </p:tgtEl>
                                        <p:attrNameLst>
                                          <p:attrName>ppt_x</p:attrName>
                                        </p:attrNameLst>
                                      </p:cBhvr>
                                      <p:tavLst>
                                        <p:tav tm="0">
                                          <p:val>
                                            <p:strVal val="#ppt_x"/>
                                          </p:val>
                                        </p:tav>
                                        <p:tav tm="100000">
                                          <p:val>
                                            <p:strVal val="#ppt_x"/>
                                          </p:val>
                                        </p:tav>
                                      </p:tavLst>
                                    </p:anim>
                                    <p:anim calcmode="lin" valueType="num">
                                      <p:cBhvr>
                                        <p:cTn id="15"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000"/>
                                        <p:tgtEl>
                                          <p:spTgt spid="157"/>
                                        </p:tgtEl>
                                      </p:cBhvr>
                                    </p:animEffect>
                                    <p:anim calcmode="lin" valueType="num">
                                      <p:cBhvr>
                                        <p:cTn id="21" dur="1000" fill="hold"/>
                                        <p:tgtEl>
                                          <p:spTgt spid="157"/>
                                        </p:tgtEl>
                                        <p:attrNameLst>
                                          <p:attrName>ppt_x</p:attrName>
                                        </p:attrNameLst>
                                      </p:cBhvr>
                                      <p:tavLst>
                                        <p:tav tm="0">
                                          <p:val>
                                            <p:strVal val="#ppt_x"/>
                                          </p:val>
                                        </p:tav>
                                        <p:tav tm="100000">
                                          <p:val>
                                            <p:strVal val="#ppt_x"/>
                                          </p:val>
                                        </p:tav>
                                      </p:tavLst>
                                    </p:anim>
                                    <p:anim calcmode="lin" valueType="num">
                                      <p:cBhvr>
                                        <p:cTn id="22"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1000"/>
                                        <p:tgtEl>
                                          <p:spTgt spid="159"/>
                                        </p:tgtEl>
                                      </p:cBhvr>
                                    </p:animEffect>
                                    <p:anim calcmode="lin" valueType="num">
                                      <p:cBhvr>
                                        <p:cTn id="28" dur="1000" fill="hold"/>
                                        <p:tgtEl>
                                          <p:spTgt spid="159"/>
                                        </p:tgtEl>
                                        <p:attrNameLst>
                                          <p:attrName>ppt_x</p:attrName>
                                        </p:attrNameLst>
                                      </p:cBhvr>
                                      <p:tavLst>
                                        <p:tav tm="0">
                                          <p:val>
                                            <p:strVal val="#ppt_x"/>
                                          </p:val>
                                        </p:tav>
                                        <p:tav tm="100000">
                                          <p:val>
                                            <p:strVal val="#ppt_x"/>
                                          </p:val>
                                        </p:tav>
                                      </p:tavLst>
                                    </p:anim>
                                    <p:anim calcmode="lin" valueType="num">
                                      <p:cBhvr>
                                        <p:cTn id="29"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1000"/>
                                        <p:tgtEl>
                                          <p:spTgt spid="158"/>
                                        </p:tgtEl>
                                      </p:cBhvr>
                                    </p:animEffect>
                                    <p:anim calcmode="lin" valueType="num">
                                      <p:cBhvr>
                                        <p:cTn id="35" dur="1000" fill="hold"/>
                                        <p:tgtEl>
                                          <p:spTgt spid="158"/>
                                        </p:tgtEl>
                                        <p:attrNameLst>
                                          <p:attrName>ppt_x</p:attrName>
                                        </p:attrNameLst>
                                      </p:cBhvr>
                                      <p:tavLst>
                                        <p:tav tm="0">
                                          <p:val>
                                            <p:strVal val="#ppt_x"/>
                                          </p:val>
                                        </p:tav>
                                        <p:tav tm="100000">
                                          <p:val>
                                            <p:strVal val="#ppt_x"/>
                                          </p:val>
                                        </p:tav>
                                      </p:tavLst>
                                    </p:anim>
                                    <p:anim calcmode="lin" valueType="num">
                                      <p:cBhvr>
                                        <p:cTn id="36"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What is Interprofessional Education (IPE)?</a:t>
            </a:r>
            <a:endParaRPr lang="en-US" sz="3600" dirty="0"/>
          </a:p>
        </p:txBody>
      </p:sp>
      <p:sp>
        <p:nvSpPr>
          <p:cNvPr id="6" name="Content Placeholder 5"/>
          <p:cNvSpPr>
            <a:spLocks noGrp="1"/>
          </p:cNvSpPr>
          <p:nvPr>
            <p:ph idx="1"/>
          </p:nvPr>
        </p:nvSpPr>
        <p:spPr>
          <a:xfrm>
            <a:off x="457200" y="2133600"/>
            <a:ext cx="8153400" cy="3581400"/>
          </a:xfrm>
        </p:spPr>
        <p:txBody>
          <a:bodyPr>
            <a:normAutofit/>
          </a:bodyPr>
          <a:lstStyle/>
          <a:p>
            <a:pPr marL="0" indent="0">
              <a:buNone/>
            </a:pPr>
            <a:r>
              <a:rPr lang="en-US" altLang="en-US" sz="2000" dirty="0" smtClean="0">
                <a:latin typeface="Lato"/>
                <a:cs typeface="Courier New" panose="02070309020205020404" pitchFamily="49" charset="0"/>
              </a:rPr>
              <a:t>“Interprofessional </a:t>
            </a:r>
            <a:r>
              <a:rPr lang="en-US" altLang="en-US" sz="2000" dirty="0">
                <a:latin typeface="Lato"/>
                <a:cs typeface="Courier New" panose="02070309020205020404" pitchFamily="49" charset="0"/>
              </a:rPr>
              <a:t>education occurs when students from </a:t>
            </a:r>
            <a:r>
              <a:rPr lang="en-US" altLang="en-US" sz="2000" b="1" i="1" dirty="0">
                <a:latin typeface="Lato"/>
                <a:cs typeface="Courier New" panose="02070309020205020404" pitchFamily="49" charset="0"/>
              </a:rPr>
              <a:t>two or more professions</a:t>
            </a:r>
            <a:r>
              <a:rPr lang="en-US" altLang="en-US" sz="2000" dirty="0">
                <a:latin typeface="Lato"/>
                <a:cs typeface="Courier New" panose="02070309020205020404" pitchFamily="49" charset="0"/>
              </a:rPr>
              <a:t> learn about, from, and with each other to enable effective collaboration and </a:t>
            </a:r>
            <a:r>
              <a:rPr lang="en-US" altLang="en-US" sz="2000" b="1" i="1" dirty="0">
                <a:latin typeface="Lato"/>
                <a:cs typeface="Courier New" panose="02070309020205020404" pitchFamily="49" charset="0"/>
              </a:rPr>
              <a:t>improve health outcomes</a:t>
            </a:r>
            <a:r>
              <a:rPr lang="en-US" altLang="en-US" sz="2000" dirty="0">
                <a:latin typeface="Lato"/>
                <a:cs typeface="Courier New" panose="02070309020205020404" pitchFamily="49" charset="0"/>
              </a:rPr>
              <a:t>. Once students understand how to work interprofessionally, they are ready to enter the workplace as a member of the </a:t>
            </a:r>
            <a:r>
              <a:rPr lang="en-US" altLang="en-US" sz="2000" b="1" i="1" u="sng" dirty="0">
                <a:latin typeface="Lato"/>
                <a:cs typeface="Courier New" panose="02070309020205020404" pitchFamily="49" charset="0"/>
              </a:rPr>
              <a:t>collaborative practice team</a:t>
            </a:r>
            <a:r>
              <a:rPr lang="en-US" altLang="en-US" sz="2000" dirty="0">
                <a:latin typeface="Lato"/>
                <a:cs typeface="Courier New" panose="02070309020205020404" pitchFamily="49" charset="0"/>
              </a:rPr>
              <a:t>. This is a key step in moving health systems from fragmentation to a position of </a:t>
            </a:r>
            <a:r>
              <a:rPr lang="en-US" altLang="en-US" sz="2000" dirty="0" smtClean="0">
                <a:latin typeface="Lato"/>
                <a:cs typeface="Courier New" panose="02070309020205020404" pitchFamily="49" charset="0"/>
              </a:rPr>
              <a:t>strength.”</a:t>
            </a:r>
            <a:r>
              <a:rPr lang="en-US" altLang="en-US" sz="2000" dirty="0" smtClean="0"/>
              <a:t> </a:t>
            </a:r>
            <a:endParaRPr lang="en-US" altLang="en-US" sz="2000" dirty="0">
              <a:latin typeface="Arial" panose="020B0604020202020204" pitchFamily="34" charset="0"/>
            </a:endParaRPr>
          </a:p>
          <a:p>
            <a:pPr marL="0" indent="0">
              <a:buNone/>
            </a:pPr>
            <a:endParaRPr lang="en-US" sz="1600" dirty="0" smtClean="0"/>
          </a:p>
          <a:p>
            <a:pPr marL="0" indent="0">
              <a:buNone/>
            </a:pPr>
            <a:r>
              <a:rPr lang="en-US" sz="1600" i="1" dirty="0" smtClean="0"/>
              <a:t>Source: World Health Organization (WHO). (2010). Framework for action on </a:t>
            </a:r>
            <a:r>
              <a:rPr lang="en-US" sz="1600" i="1" dirty="0" err="1" smtClean="0"/>
              <a:t>interprofessional</a:t>
            </a:r>
            <a:r>
              <a:rPr lang="en-US" sz="1600" i="1" dirty="0" smtClean="0"/>
              <a:t> education &amp; collaborative practice. Geneva: World Health Organization.</a:t>
            </a:r>
            <a:endParaRPr lang="en-US" sz="1600" i="1" dirty="0"/>
          </a:p>
        </p:txBody>
      </p:sp>
      <p:sp>
        <p:nvSpPr>
          <p:cNvPr id="2" name="Slide Number Placeholder 1"/>
          <p:cNvSpPr>
            <a:spLocks noGrp="1"/>
          </p:cNvSpPr>
          <p:nvPr>
            <p:ph type="sldNum" sz="quarter" idx="12"/>
          </p:nvPr>
        </p:nvSpPr>
        <p:spPr/>
        <p:txBody>
          <a:bodyPr/>
          <a:lstStyle/>
          <a:p>
            <a:fld id="{98E597C7-B99F-48D0-BFE5-76A057DA9DAA}" type="slidenum">
              <a:rPr lang="en-US" smtClean="0"/>
              <a:t>7</a:t>
            </a:fld>
            <a:endParaRPr lang="en-US"/>
          </a:p>
        </p:txBody>
      </p:sp>
      <p:pic>
        <p:nvPicPr>
          <p:cNvPr id="9" name="Picture 8"/>
          <p:cNvPicPr>
            <a:picLocks noChangeAspect="1"/>
          </p:cNvPicPr>
          <p:nvPr/>
        </p:nvPicPr>
        <p:blipFill>
          <a:blip r:embed="rId3"/>
          <a:stretch>
            <a:fillRect/>
          </a:stretch>
        </p:blipFill>
        <p:spPr>
          <a:xfrm>
            <a:off x="3200400" y="5495505"/>
            <a:ext cx="2493480" cy="896190"/>
          </a:xfrm>
          <a:prstGeom prst="rect">
            <a:avLst/>
          </a:prstGeom>
        </p:spPr>
      </p:pic>
    </p:spTree>
    <p:extLst>
      <p:ext uri="{BB962C8B-B14F-4D97-AF65-F5344CB8AC3E}">
        <p14:creationId xmlns:p14="http://schemas.microsoft.com/office/powerpoint/2010/main" val="166324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Called 2 Collaborate</a:t>
            </a:r>
            <a:endParaRPr lang="en-US" dirty="0"/>
          </a:p>
        </p:txBody>
      </p:sp>
      <p:sp>
        <p:nvSpPr>
          <p:cNvPr id="3" name="Content Placeholder 2"/>
          <p:cNvSpPr>
            <a:spLocks noGrp="1"/>
          </p:cNvSpPr>
          <p:nvPr>
            <p:ph idx="1"/>
          </p:nvPr>
        </p:nvSpPr>
        <p:spPr>
          <a:xfrm>
            <a:off x="228600" y="2286000"/>
            <a:ext cx="4876800" cy="3962400"/>
          </a:xfrm>
        </p:spPr>
        <p:txBody>
          <a:bodyPr/>
          <a:lstStyle/>
          <a:p>
            <a:r>
              <a:rPr lang="en-US" sz="2800" dirty="0" smtClean="0"/>
              <a:t>A collaboration between health profession graduate programs at CBU</a:t>
            </a:r>
          </a:p>
          <a:p>
            <a:r>
              <a:rPr lang="en-US" sz="2800" dirty="0" smtClean="0"/>
              <a:t>Led by our College of Nursing</a:t>
            </a:r>
          </a:p>
          <a:p>
            <a:r>
              <a:rPr lang="en-US" sz="2800" dirty="0" smtClean="0"/>
              <a:t>Comprehensive IPE Program &amp; Curricula</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8E597C7-B99F-48D0-BFE5-76A057DA9DAA}" type="slidenum">
              <a:rPr lang="en-US" smtClean="0"/>
              <a:t>8</a:t>
            </a:fld>
            <a:endParaRPr lang="en-US"/>
          </a:p>
        </p:txBody>
      </p:sp>
      <p:pic>
        <p:nvPicPr>
          <p:cNvPr id="5" name="Picture 4"/>
          <p:cNvPicPr>
            <a:picLocks noChangeAspect="1"/>
          </p:cNvPicPr>
          <p:nvPr/>
        </p:nvPicPr>
        <p:blipFill>
          <a:blip r:embed="rId2"/>
          <a:stretch>
            <a:fillRect/>
          </a:stretch>
        </p:blipFill>
        <p:spPr>
          <a:xfrm>
            <a:off x="5110681" y="2153969"/>
            <a:ext cx="3761558" cy="3444539"/>
          </a:xfrm>
          <a:prstGeom prst="rect">
            <a:avLst/>
          </a:prstGeom>
        </p:spPr>
      </p:pic>
    </p:spTree>
    <p:extLst>
      <p:ext uri="{BB962C8B-B14F-4D97-AF65-F5344CB8AC3E}">
        <p14:creationId xmlns:p14="http://schemas.microsoft.com/office/powerpoint/2010/main" val="351797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5105400" cy="3962400"/>
          </a:xfrm>
        </p:spPr>
        <p:txBody>
          <a:bodyPr/>
          <a:lstStyle/>
          <a:p>
            <a:r>
              <a:rPr lang="en-US" sz="2800" dirty="0" smtClean="0"/>
              <a:t>Athletic Training</a:t>
            </a:r>
          </a:p>
          <a:p>
            <a:r>
              <a:rPr lang="en-US" sz="2800" dirty="0" smtClean="0"/>
              <a:t>Nursing</a:t>
            </a:r>
          </a:p>
          <a:p>
            <a:r>
              <a:rPr lang="en-US" sz="2800" dirty="0" smtClean="0"/>
              <a:t>Physician Assistant</a:t>
            </a:r>
          </a:p>
          <a:p>
            <a:r>
              <a:rPr lang="en-US" sz="2800" dirty="0" smtClean="0"/>
              <a:t>Psychology</a:t>
            </a:r>
          </a:p>
          <a:p>
            <a:r>
              <a:rPr lang="en-US" sz="2800" dirty="0" smtClean="0"/>
              <a:t>Public Health</a:t>
            </a:r>
          </a:p>
          <a:p>
            <a:r>
              <a:rPr lang="en-US" sz="2800" dirty="0" smtClean="0"/>
              <a:t>Social Work</a:t>
            </a:r>
          </a:p>
          <a:p>
            <a:r>
              <a:rPr lang="en-US" sz="2800" dirty="0" smtClean="0"/>
              <a:t>Speech-Language Pathology</a:t>
            </a:r>
          </a:p>
          <a:p>
            <a:endParaRPr lang="en-US" dirty="0"/>
          </a:p>
        </p:txBody>
      </p:sp>
      <p:sp>
        <p:nvSpPr>
          <p:cNvPr id="7" name="Slide Number Placeholder 6"/>
          <p:cNvSpPr>
            <a:spLocks noGrp="1"/>
          </p:cNvSpPr>
          <p:nvPr>
            <p:ph type="sldNum" sz="quarter" idx="12"/>
          </p:nvPr>
        </p:nvSpPr>
        <p:spPr/>
        <p:txBody>
          <a:bodyPr/>
          <a:lstStyle/>
          <a:p>
            <a:fld id="{98E597C7-B99F-48D0-BFE5-76A057DA9DAA}" type="slidenum">
              <a:rPr lang="en-US" smtClean="0"/>
              <a:t>9</a:t>
            </a:fld>
            <a:endParaRPr lang="en-US"/>
          </a:p>
        </p:txBody>
      </p:sp>
      <p:pic>
        <p:nvPicPr>
          <p:cNvPr id="3" name="Picture 2"/>
          <p:cNvPicPr>
            <a:picLocks noChangeAspect="1"/>
          </p:cNvPicPr>
          <p:nvPr/>
        </p:nvPicPr>
        <p:blipFill>
          <a:blip r:embed="rId3"/>
          <a:stretch>
            <a:fillRect/>
          </a:stretch>
        </p:blipFill>
        <p:spPr>
          <a:xfrm>
            <a:off x="3843659" y="3056835"/>
            <a:ext cx="2552700" cy="997334"/>
          </a:xfrm>
          <a:prstGeom prst="rect">
            <a:avLst/>
          </a:prstGeom>
        </p:spPr>
      </p:pic>
      <p:pic>
        <p:nvPicPr>
          <p:cNvPr id="6" name="Picture 5"/>
          <p:cNvPicPr>
            <a:picLocks noChangeAspect="1"/>
          </p:cNvPicPr>
          <p:nvPr/>
        </p:nvPicPr>
        <p:blipFill>
          <a:blip r:embed="rId4"/>
          <a:stretch>
            <a:fillRect/>
          </a:stretch>
        </p:blipFill>
        <p:spPr>
          <a:xfrm>
            <a:off x="7010400" y="1508845"/>
            <a:ext cx="1981200" cy="1981200"/>
          </a:xfrm>
          <a:prstGeom prst="rect">
            <a:avLst/>
          </a:prstGeom>
        </p:spPr>
      </p:pic>
      <p:pic>
        <p:nvPicPr>
          <p:cNvPr id="8" name="Picture 7"/>
          <p:cNvPicPr>
            <a:picLocks noChangeAspect="1"/>
          </p:cNvPicPr>
          <p:nvPr/>
        </p:nvPicPr>
        <p:blipFill>
          <a:blip r:embed="rId5"/>
          <a:stretch>
            <a:fillRect/>
          </a:stretch>
        </p:blipFill>
        <p:spPr>
          <a:xfrm>
            <a:off x="3489890" y="4096959"/>
            <a:ext cx="3036150" cy="1137240"/>
          </a:xfrm>
          <a:prstGeom prst="rect">
            <a:avLst/>
          </a:prstGeom>
        </p:spPr>
      </p:pic>
      <p:pic>
        <p:nvPicPr>
          <p:cNvPr id="1028" name="Picture 4" descr="Council on Social Work Education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152" y="3309118"/>
            <a:ext cx="2725695" cy="12229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4000500" y="2109787"/>
            <a:ext cx="2190476" cy="904762"/>
          </a:xfrm>
          <a:prstGeom prst="rect">
            <a:avLst/>
          </a:prstGeom>
        </p:spPr>
      </p:pic>
      <p:sp>
        <p:nvSpPr>
          <p:cNvPr id="4" name="Title 3"/>
          <p:cNvSpPr>
            <a:spLocks noGrp="1"/>
          </p:cNvSpPr>
          <p:nvPr>
            <p:ph type="title"/>
          </p:nvPr>
        </p:nvSpPr>
        <p:spPr>
          <a:xfrm>
            <a:off x="457200" y="1193694"/>
            <a:ext cx="8229600" cy="914400"/>
          </a:xfrm>
        </p:spPr>
        <p:txBody>
          <a:bodyPr>
            <a:normAutofit/>
          </a:bodyPr>
          <a:lstStyle/>
          <a:p>
            <a:r>
              <a:rPr lang="en-US" sz="4000" dirty="0" smtClean="0"/>
              <a:t>Participating Graduate Programs</a:t>
            </a:r>
            <a:endParaRPr lang="en-US" sz="4000" i="1" dirty="0"/>
          </a:p>
        </p:txBody>
      </p:sp>
      <p:pic>
        <p:nvPicPr>
          <p:cNvPr id="12" name="Picture 11"/>
          <p:cNvPicPr>
            <a:picLocks noChangeAspect="1"/>
          </p:cNvPicPr>
          <p:nvPr/>
        </p:nvPicPr>
        <p:blipFill>
          <a:blip r:embed="rId8"/>
          <a:stretch>
            <a:fillRect/>
          </a:stretch>
        </p:blipFill>
        <p:spPr>
          <a:xfrm>
            <a:off x="5189262" y="5030524"/>
            <a:ext cx="3642275" cy="912175"/>
          </a:xfrm>
          <a:prstGeom prst="rect">
            <a:avLst/>
          </a:prstGeom>
        </p:spPr>
      </p:pic>
    </p:spTree>
    <p:extLst>
      <p:ext uri="{BB962C8B-B14F-4D97-AF65-F5344CB8AC3E}">
        <p14:creationId xmlns:p14="http://schemas.microsoft.com/office/powerpoint/2010/main" val="81797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5202</TotalTime>
  <Words>918</Words>
  <Application>Microsoft Office PowerPoint</Application>
  <PresentationFormat>On-screen Show (4:3)</PresentationFormat>
  <Paragraphs>159</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Lato</vt:lpstr>
      <vt:lpstr>Proxima Nova ExCn</vt:lpstr>
      <vt:lpstr>Office Theme</vt:lpstr>
      <vt:lpstr>Called 2 Collaborate:           An Interprofessional Approach to Public Health Education </vt:lpstr>
      <vt:lpstr>1)The following personal financial relationships with commercial interests relevant to this presentation existed during the past 12 months: </vt:lpstr>
      <vt:lpstr>Overview</vt:lpstr>
      <vt:lpstr>Learning Objectives</vt:lpstr>
      <vt:lpstr>California Baptist University (CBU): Who are We?</vt:lpstr>
      <vt:lpstr>PowerPoint Presentation</vt:lpstr>
      <vt:lpstr>What is Interprofessional Education (IPE)?</vt:lpstr>
      <vt:lpstr>Called 2 Collaborate</vt:lpstr>
      <vt:lpstr>Participating Graduate Programs</vt:lpstr>
      <vt:lpstr>PowerPoint Presentation</vt:lpstr>
      <vt:lpstr>Curricula IPEC Competency Domains</vt:lpstr>
      <vt:lpstr>IPE Curricula</vt:lpstr>
      <vt:lpstr>Timeline</vt:lpstr>
      <vt:lpstr>IPE 510 - Exposure</vt:lpstr>
      <vt:lpstr>IPE 530 Competence- Simulation</vt:lpstr>
      <vt:lpstr>Program Outcomes- Assessment Opportunities </vt:lpstr>
      <vt:lpstr>Preliminary Findings </vt:lpstr>
      <vt:lpstr>Trials and Triumphs</vt:lpstr>
      <vt:lpstr>Future Directions</vt:lpstr>
      <vt:lpstr>Acknowledgements</vt:lpstr>
      <vt:lpstr>Thank you for your time!</vt:lpstr>
    </vt:vector>
  </TitlesOfParts>
  <Company>California Baptist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Marshare Penny</cp:lastModifiedBy>
  <cp:revision>158</cp:revision>
  <dcterms:created xsi:type="dcterms:W3CDTF">2014-03-05T17:54:52Z</dcterms:created>
  <dcterms:modified xsi:type="dcterms:W3CDTF">2019-10-18T18:06:04Z</dcterms:modified>
</cp:coreProperties>
</file>